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2" r:id="rId10"/>
    <p:sldId id="284" r:id="rId11"/>
    <p:sldId id="285" r:id="rId12"/>
    <p:sldId id="286" r:id="rId13"/>
    <p:sldId id="265" r:id="rId14"/>
    <p:sldId id="267" r:id="rId15"/>
    <p:sldId id="268" r:id="rId16"/>
    <p:sldId id="270" r:id="rId17"/>
    <p:sldId id="269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88" r:id="rId26"/>
    <p:sldId id="280" r:id="rId27"/>
    <p:sldId id="281" r:id="rId28"/>
    <p:sldId id="279" r:id="rId29"/>
    <p:sldId id="28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ED57A-94EB-43EF-92BA-4E58E098B87F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6FE0EA-34CA-4A2F-BAAD-83CB73397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96EE-8DF7-4440-A52B-A62D4616B968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9ABD3-31EB-4EF5-B664-EF26620D7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8A46-12CC-4F06-86BF-C9E59A19BFA0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7BF1F-B36A-49B2-980B-9BECBC243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8FBB1-9C2C-4826-B14C-7DAEA0CCE5B0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0599B-65AE-4E35-8A4B-3CFC80F6F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857E-A07A-40DE-B243-395708BFF153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6ADE1-D3A3-49AC-A61B-FF55A411E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52578-5EE9-4DB7-83DC-B425C978F133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F92A-5FA5-439E-B629-68CC81E57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2B997-44C8-41EB-BB77-459649407C11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9435A-AEEA-48E5-9176-39A555A6D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2EEA-4076-420E-A15A-4AF1CEEC6E03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2C61B-BBE6-44C8-AE2A-2647702B6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CF0A2-3DD8-4B59-AC69-6AC31877DE93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C803B-05F2-4AC1-9FF3-0A12826B4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C18EB-3AE7-47BB-8702-F00BDB2C6603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0D4EC-3330-474D-AF9B-4F12D2C61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3A563-B675-4AFE-B278-436D1970D992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A3AF9-158F-4181-BA08-48BDC342E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ADBCE9-F060-4BCE-84E3-52DFACEFE051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6AF2D9B-C366-4B02-8346-4A5588506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8" r:id="rId8"/>
    <p:sldLayoutId id="2147483699" r:id="rId9"/>
    <p:sldLayoutId id="2147483690" r:id="rId10"/>
    <p:sldLayoutId id="2147483689" r:id="rId11"/>
  </p:sldLayoutIdLst>
  <p:transition spd="slow">
    <p:wheel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zakon.nau.ua/doc/?uid=1152.747.0" TargetMode="External"/><Relationship Id="rId3" Type="http://schemas.openxmlformats.org/officeDocument/2006/relationships/hyperlink" Target="http://zavetleninsciy.klasna.com/ru/site/shkolnaya-biblioteka--inf.html" TargetMode="External"/><Relationship Id="rId7" Type="http://schemas.openxmlformats.org/officeDocument/2006/relationships/hyperlink" Target="http://lib.pmg17.vn.ua/shklnim_bblotekaryam.html" TargetMode="External"/><Relationship Id="rId2" Type="http://schemas.openxmlformats.org/officeDocument/2006/relationships/hyperlink" Target="http://arhschool43.ru/index.php?option=com_content&amp;view=article&amp;id=125&amp;Itemid=1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library.ioso.ru/index.php?news_id=337" TargetMode="External"/><Relationship Id="rId11" Type="http://schemas.openxmlformats.org/officeDocument/2006/relationships/hyperlink" Target="http://lib.znaimo.com.ua/docs/169/index-57840.html" TargetMode="External"/><Relationship Id="rId5" Type="http://schemas.openxmlformats.org/officeDocument/2006/relationships/hyperlink" Target="http://dok.znaimo.com.ua/docs/index-26006.html" TargetMode="External"/><Relationship Id="rId10" Type="http://schemas.openxmlformats.org/officeDocument/2006/relationships/hyperlink" Target="http://dok.znaimo.com.ua/docs/index-32717.html" TargetMode="External"/><Relationship Id="rId4" Type="http://schemas.openxmlformats.org/officeDocument/2006/relationships/hyperlink" Target="http://lib2.znaimo.com.ua/docs/2800/index-29938.html" TargetMode="External"/><Relationship Id="rId9" Type="http://schemas.openxmlformats.org/officeDocument/2006/relationships/hyperlink" Target="http://www.slideshare.net/Iovzhenko/ss-822314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Номінація:   </a:t>
            </a:r>
          </a:p>
          <a:p>
            <a:pPr marL="548640" indent="-411480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ШКІЛЬНА БІБЛІОТЕКА  -ІНФОРМАЦІЙНИЙ ЦЕНТР</a:t>
            </a:r>
            <a:b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НАВЧАЛЬНОГО  ЗАКЛАДУ</a:t>
            </a:r>
            <a:endParaRPr lang="ru-RU" dirty="0" smtClean="0">
              <a:solidFill>
                <a:srgbClr val="C00000"/>
              </a:solidFill>
            </a:endParaRP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11188" y="1484313"/>
            <a:ext cx="7772400" cy="1470025"/>
          </a:xfrm>
        </p:spPr>
        <p:txBody>
          <a:bodyPr/>
          <a:lstStyle/>
          <a:p>
            <a:r>
              <a:rPr lang="uk-UA" sz="3200" smtClean="0">
                <a:latin typeface="Book Antiqua" pitchFamily="18" charset="0"/>
                <a:cs typeface="Aharoni" pitchFamily="2" charset="-79"/>
              </a:rPr>
              <a:t>конкурс</a:t>
            </a:r>
            <a:r>
              <a:rPr lang="uk-UA" sz="3200" smtClean="0">
                <a:latin typeface="Comic Sans MS" pitchFamily="66" charset="0"/>
                <a:cs typeface="Aharoni" pitchFamily="2" charset="-79"/>
              </a:rPr>
              <a:t/>
            </a:r>
            <a:br>
              <a:rPr lang="uk-UA" sz="3200" smtClean="0">
                <a:latin typeface="Comic Sans MS" pitchFamily="66" charset="0"/>
                <a:cs typeface="Aharoni" pitchFamily="2" charset="-79"/>
              </a:rPr>
            </a:br>
            <a:r>
              <a:rPr lang="uk-UA" smtClean="0">
                <a:solidFill>
                  <a:srgbClr val="FFFF00"/>
                </a:solidFill>
                <a:latin typeface="Gabriola" pitchFamily="82" charset="0"/>
                <a:cs typeface="Aharoni" pitchFamily="2" charset="-79"/>
              </a:rPr>
              <a:t>“ШКІЛЬНА  БІБЛІОТЕКА - 2014”</a:t>
            </a:r>
            <a:endParaRPr lang="ru-RU" smtClean="0">
              <a:cs typeface="Aharoni" pitchFamily="2" charset="-79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47813" y="5661025"/>
            <a:ext cx="6408737" cy="723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FFFF7D"/>
                </a:solidFill>
                <a:latin typeface="Book Antiqua" pitchFamily="18" charset="0"/>
                <a:cs typeface="+mn-cs"/>
              </a:rPr>
              <a:t>Автори: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  <a:cs typeface="+mn-cs"/>
              </a:rPr>
              <a:t>Макіївська загальноосвітня школа І – ІІІ ступенів № 72</a:t>
            </a:r>
            <a:r>
              <a:rPr lang="uk-UA" sz="1400" b="1" dirty="0">
                <a:solidFill>
                  <a:srgbClr val="FFFF7D"/>
                </a:solidFill>
                <a:latin typeface="Book Antiqua" pitchFamily="18" charset="0"/>
                <a:cs typeface="+mn-cs"/>
              </a:rPr>
              <a:t>. </a:t>
            </a:r>
            <a:endParaRPr lang="ru-RU" sz="1400" b="1" dirty="0">
              <a:solidFill>
                <a:srgbClr val="FFFF7D"/>
              </a:solidFill>
              <a:latin typeface="Book Antiqua" pitchFamily="18" charset="0"/>
              <a:cs typeface="+mn-cs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>
          <a:xfrm>
            <a:off x="250825" y="260350"/>
            <a:ext cx="8642350" cy="1008063"/>
          </a:xfrm>
        </p:spPr>
        <p:txBody>
          <a:bodyPr/>
          <a:lstStyle/>
          <a:p>
            <a:r>
              <a:rPr lang="uk-UA" b="1" smtClean="0">
                <a:solidFill>
                  <a:srgbClr val="7030A0"/>
                </a:solidFill>
                <a:latin typeface="Arial Black" pitchFamily="34" charset="0"/>
              </a:rPr>
              <a:t>БІБЛІОТЕЧНІ УРОКИ</a:t>
            </a:r>
            <a:endParaRPr lang="ru-RU" b="1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2636838"/>
            <a:ext cx="8064500" cy="3960812"/>
          </a:xfrm>
        </p:spPr>
        <p:txBody>
          <a:bodyPr>
            <a:normAutofit/>
          </a:bodyPr>
          <a:lstStyle/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 smtClean="0"/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r>
              <a:rPr lang="uk-UA" dirty="0" smtClean="0"/>
              <a:t>Загальні знання про бібліотеку</a:t>
            </a:r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r>
              <a:rPr lang="uk-UA" dirty="0" smtClean="0"/>
              <a:t>Знання про книгу</a:t>
            </a:r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r>
              <a:rPr lang="uk-UA" dirty="0" smtClean="0"/>
              <a:t>Користування абонементом та читальним залом</a:t>
            </a:r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r>
              <a:rPr lang="uk-UA" dirty="0" smtClean="0"/>
              <a:t>Користування довідковою літературою та періодикою</a:t>
            </a:r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r>
              <a:rPr lang="uk-UA" dirty="0" smtClean="0"/>
              <a:t>Користування рекомендаційною бібліографією, каталогами та картотеками</a:t>
            </a:r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22531" name="Picture 2" descr="C:\Users\07\Desktop\диск 2\фото последние\DSCN0243.JPG"/>
          <p:cNvPicPr>
            <a:picLocks noChangeAspect="1" noChangeArrowheads="1"/>
          </p:cNvPicPr>
          <p:nvPr/>
        </p:nvPicPr>
        <p:blipFill>
          <a:blip r:embed="rId2" cstate="print"/>
          <a:srcRect t="41576" r="14120"/>
          <a:stretch>
            <a:fillRect/>
          </a:stretch>
        </p:blipFill>
        <p:spPr bwMode="auto">
          <a:xfrm>
            <a:off x="250825" y="1628775"/>
            <a:ext cx="20510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C:\Users\07\Desktop\на диск\фото библиотеки\IMG_5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628775"/>
            <a:ext cx="165576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 descr="C:\Users\07\Desktop\диск 2\библиотечные уроки\фото бибуроков\IMG_2137.jpg"/>
          <p:cNvPicPr>
            <a:picLocks noChangeAspect="1" noChangeArrowheads="1"/>
          </p:cNvPicPr>
          <p:nvPr/>
        </p:nvPicPr>
        <p:blipFill>
          <a:blip r:embed="rId4" cstate="print"/>
          <a:srcRect r="25194" b="13382"/>
          <a:stretch>
            <a:fillRect/>
          </a:stretch>
        </p:blipFill>
        <p:spPr bwMode="auto">
          <a:xfrm>
            <a:off x="4211638" y="1628775"/>
            <a:ext cx="145256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 descr="C:\Users\07\Desktop\диск 2\книжные выставки\IMG_57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3763" y="1628775"/>
            <a:ext cx="1631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 descr="C:\Users\07\Desktop\диск 2\библиотечные уроки\фото бибуроков\IMG_2042.jpg"/>
          <p:cNvPicPr>
            <a:picLocks noChangeAspect="1" noChangeArrowheads="1"/>
          </p:cNvPicPr>
          <p:nvPr/>
        </p:nvPicPr>
        <p:blipFill>
          <a:blip r:embed="rId6" cstate="print"/>
          <a:srcRect r="20000"/>
          <a:stretch>
            <a:fillRect/>
          </a:stretch>
        </p:blipFill>
        <p:spPr bwMode="auto">
          <a:xfrm>
            <a:off x="5867400" y="1628775"/>
            <a:ext cx="13065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>
          <a:xfrm>
            <a:off x="250825" y="260350"/>
            <a:ext cx="8642350" cy="1008063"/>
          </a:xfrm>
        </p:spPr>
        <p:txBody>
          <a:bodyPr/>
          <a:lstStyle/>
          <a:p>
            <a:r>
              <a:rPr lang="uk-UA" b="1" smtClean="0">
                <a:solidFill>
                  <a:srgbClr val="7030A0"/>
                </a:solidFill>
                <a:latin typeface="Arial Black" pitchFamily="34" charset="0"/>
              </a:rPr>
              <a:t>КНИЖКОВІ ВИСТАВКИ</a:t>
            </a:r>
            <a:endParaRPr lang="ru-RU" b="1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3141663"/>
            <a:ext cx="8064500" cy="3167062"/>
          </a:xfrm>
        </p:spPr>
        <p:txBody>
          <a:bodyPr>
            <a:normAutofit lnSpcReduction="10000"/>
          </a:bodyPr>
          <a:lstStyle/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 smtClean="0"/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r>
              <a:rPr lang="uk-UA" dirty="0" smtClean="0"/>
              <a:t>Постійно діючі</a:t>
            </a:r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r>
              <a:rPr lang="uk-UA" dirty="0" smtClean="0"/>
              <a:t>Присвячені знаменним та літературним датам</a:t>
            </a:r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r>
              <a:rPr lang="uk-UA" dirty="0" smtClean="0"/>
              <a:t>На допомогу шкільній програмі</a:t>
            </a:r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r>
              <a:rPr lang="uk-UA" dirty="0" smtClean="0"/>
              <a:t>Присвячені тематичним Тижням</a:t>
            </a:r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r>
              <a:rPr lang="uk-UA" dirty="0" smtClean="0"/>
              <a:t>Нових надходжень</a:t>
            </a:r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r>
              <a:rPr lang="uk-UA" dirty="0" smtClean="0"/>
              <a:t>Стіннівки </a:t>
            </a:r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 smtClean="0"/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 smtClean="0"/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endParaRPr lang="uk-UA" dirty="0" smtClean="0"/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endParaRPr lang="uk-UA" dirty="0" smtClean="0"/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23555" name="Picture 2" descr="C:\Users\07\Desktop\диск 2\книжные выставки\IMG_5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700213"/>
            <a:ext cx="16319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07\Desktop\диск 2\книжные выставки\IMG_5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700213"/>
            <a:ext cx="1655763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C:\Users\07\Desktop\диск 2\книжные выставки\IMG_5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1700213"/>
            <a:ext cx="16144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C:\Users\07\Desktop\диск 2\книжные выставки\IMG_19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700213"/>
            <a:ext cx="9191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C:\Users\07\Desktop\диск 2\2013-14\IMG_7885.JPG"/>
          <p:cNvPicPr>
            <a:picLocks noChangeAspect="1" noChangeArrowheads="1"/>
          </p:cNvPicPr>
          <p:nvPr/>
        </p:nvPicPr>
        <p:blipFill>
          <a:blip r:embed="rId6" cstate="print"/>
          <a:srcRect r="4782"/>
          <a:stretch>
            <a:fillRect/>
          </a:stretch>
        </p:blipFill>
        <p:spPr bwMode="auto">
          <a:xfrm>
            <a:off x="5651500" y="1700213"/>
            <a:ext cx="1584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9" descr="C:\Users\07\Desktop\диск 2\книжные выставки\IMG_19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628775"/>
            <a:ext cx="971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0" descr="C:\Users\07\Desktop\диск 2\2013-14\IMG_78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6138" y="5516563"/>
            <a:ext cx="143986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Рисунок 18"/>
          <p:cNvPicPr>
            <a:picLocks noChangeAspect="1" noChangeArrowheads="1"/>
          </p:cNvPicPr>
          <p:nvPr/>
        </p:nvPicPr>
        <p:blipFill>
          <a:blip r:embed="rId9" cstate="print"/>
          <a:srcRect l="33051" t="20000" r="18185" b="14381"/>
          <a:stretch>
            <a:fillRect/>
          </a:stretch>
        </p:blipFill>
        <p:spPr bwMode="auto">
          <a:xfrm>
            <a:off x="5364163" y="5516563"/>
            <a:ext cx="122396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>
          <a:xfrm>
            <a:off x="250825" y="260350"/>
            <a:ext cx="8642350" cy="1008063"/>
          </a:xfrm>
        </p:spPr>
        <p:txBody>
          <a:bodyPr/>
          <a:lstStyle/>
          <a:p>
            <a:r>
              <a:rPr lang="uk-UA" b="1" smtClean="0">
                <a:solidFill>
                  <a:srgbClr val="7030A0"/>
                </a:solidFill>
                <a:latin typeface="Arial Black" pitchFamily="34" charset="0"/>
              </a:rPr>
              <a:t>МАСОВІ ЗАХОДИ</a:t>
            </a:r>
            <a:endParaRPr lang="ru-RU" b="1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2708275"/>
            <a:ext cx="8064500" cy="3960813"/>
          </a:xfrm>
        </p:spPr>
        <p:txBody>
          <a:bodyPr>
            <a:normAutofit/>
          </a:bodyPr>
          <a:lstStyle/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uk-UA" dirty="0" smtClean="0"/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uk-UA" dirty="0" smtClean="0"/>
              <a:t>Конкурси </a:t>
            </a:r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uk-UA" dirty="0" smtClean="0"/>
              <a:t>Свято Книги</a:t>
            </a:r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uk-UA" dirty="0" smtClean="0"/>
              <a:t>Свято Букваря</a:t>
            </a:r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uk-UA" dirty="0" smtClean="0"/>
              <a:t>Літературна вітальня</a:t>
            </a:r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uk-UA" dirty="0" smtClean="0"/>
              <a:t>Диспути </a:t>
            </a:r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uk-UA" dirty="0" smtClean="0"/>
              <a:t>Виставки малюнків</a:t>
            </a:r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uk-UA" dirty="0" smtClean="0"/>
              <a:t>Захист читацьких щоденників</a:t>
            </a:r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uk-UA" dirty="0" smtClean="0"/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uk-UA" dirty="0" smtClean="0"/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uk-UA" dirty="0" smtClean="0"/>
          </a:p>
        </p:txBody>
      </p:sp>
      <p:pic>
        <p:nvPicPr>
          <p:cNvPr id="24579" name="Picture 3" descr="C:\Users\07\Desktop\на диск\неделя детской книги\свято книги\DCIM\100CANON\IMG_3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700213"/>
            <a:ext cx="15684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Users\07\Desktop\на диск\конкурсы\ЧИТАЦЬКИЙ ЩОДЕННИК\IMG_5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5084763"/>
            <a:ext cx="1871662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C:\Users\07\Desktop\на диск\конкурсы\сучасний читач 2012-13\IMG_55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1700213"/>
            <a:ext cx="153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C:\Users\07\Desktop\на диск\БИБЛИОПУТЕШЕСТВИЕ\фото\IMG_3225.JPG"/>
          <p:cNvPicPr>
            <a:picLocks noChangeAspect="1" noChangeArrowheads="1"/>
          </p:cNvPicPr>
          <p:nvPr/>
        </p:nvPicPr>
        <p:blipFill>
          <a:blip r:embed="rId5" cstate="print"/>
          <a:srcRect r="9247" b="12201"/>
          <a:stretch>
            <a:fillRect/>
          </a:stretch>
        </p:blipFill>
        <p:spPr bwMode="auto">
          <a:xfrm>
            <a:off x="3563938" y="1700213"/>
            <a:ext cx="1633537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 descr="C:\Users\07\Desktop\на диск\старая флешка\литературная гостинная\IMG_52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1700213"/>
            <a:ext cx="15906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9" descr="C:\Users\07\Desktop\на диск\тиждень\сканирование0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1700213"/>
            <a:ext cx="179546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0" descr="C:\Users\07\Desktop\на диск\фото библиотеки\IMG_59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3429000"/>
            <a:ext cx="18240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205038"/>
            <a:ext cx="8072437" cy="2232025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algn="ctr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uk-UA" sz="2000" b="1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uk-UA" b="1" dirty="0" smtClean="0">
                <a:solidFill>
                  <a:srgbClr val="FF0000"/>
                </a:solidFill>
                <a:cs typeface="Times New Roman" pitchFamily="18" charset="0"/>
              </a:rPr>
              <a:t>і так, і ні. </a:t>
            </a:r>
          </a:p>
          <a:p>
            <a:pPr marL="548640" indent="-411480" algn="ctr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uk-UA" b="1" dirty="0" smtClean="0">
                <a:solidFill>
                  <a:schemeClr val="tx1"/>
                </a:solidFill>
                <a:cs typeface="Times New Roman" pitchFamily="18" charset="0"/>
              </a:rPr>
              <a:t>Система інформаційного забезпечення навчально-виховного процесу вийшла за межі, що охоплює шкільна бібліотека.</a:t>
            </a:r>
          </a:p>
          <a:p>
            <a:pPr marL="548640" indent="-411480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uk-UA" sz="2400" dirty="0" smtClean="0">
                <a:solidFill>
                  <a:srgbClr val="FF0000"/>
                </a:solidFill>
                <a:cs typeface="Times New Roman" pitchFamily="18" charset="0"/>
              </a:rPr>
              <a:t>		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450" y="549275"/>
            <a:ext cx="7056438" cy="1076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4"/>
                </a:solidFill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rgbClr val="C00000"/>
                </a:solidFill>
                <a:cs typeface="Times New Roman" pitchFamily="18" charset="0"/>
              </a:rPr>
              <a:t>Чи справляється сьогодні шкільна бібліотека з новими завданнями</a:t>
            </a:r>
            <a:r>
              <a:rPr lang="uk-UA" sz="3200" b="1" dirty="0">
                <a:solidFill>
                  <a:srgbClr val="C00000"/>
                </a:solidFill>
                <a:cs typeface="Times New Roman" pitchFamily="18" charset="0"/>
              </a:rPr>
              <a:t>?</a:t>
            </a:r>
            <a:endParaRPr lang="ru-RU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2051" name="Picture 3" descr="C:\Users\07\Desktop\ПРОЕКТ\1357569597_sv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581128"/>
            <a:ext cx="2520280" cy="209687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latin typeface="+mn-lt"/>
                <a:cs typeface="Aharoni" pitchFamily="2" charset="-79"/>
              </a:rPr>
              <a:t>СУЧАСНА  БІБЛІОТЕКА , ЯК ІНФОРМАЦІЙНИЙ  ЦЕНТР  ШКОЛИ</a:t>
            </a:r>
            <a:endParaRPr lang="ru-RU" b="1" dirty="0">
              <a:solidFill>
                <a:srgbClr val="C00000"/>
              </a:solidFill>
              <a:latin typeface="+mn-lt"/>
              <a:cs typeface="Aharoni" pitchFamily="2" charset="-79"/>
            </a:endParaRPr>
          </a:p>
        </p:txBody>
      </p:sp>
      <p:pic>
        <p:nvPicPr>
          <p:cNvPr id="26626" name="Picture 9" descr="C:\Users\07\Desktop\ПРОЕКТ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39" t="27548" r="2072"/>
          <a:stretch>
            <a:fillRect/>
          </a:stretch>
        </p:blipFill>
        <p:spPr>
          <a:xfrm>
            <a:off x="539750" y="1341438"/>
            <a:ext cx="8135938" cy="4679950"/>
          </a:xfrm>
        </p:spPr>
      </p:pic>
      <p:pic>
        <p:nvPicPr>
          <p:cNvPr id="26627" name="Рисунок 4" descr="j0312640[1]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9052">
            <a:off x="6164263" y="5165725"/>
            <a:ext cx="1408112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7" y="188913"/>
            <a:ext cx="7704855" cy="1006475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C00000"/>
                </a:solidFill>
                <a:latin typeface="Book Antiqua" pitchFamily="18" charset="0"/>
              </a:rPr>
              <a:t>Що нас не влаштовує? Чому?</a:t>
            </a:r>
            <a:endParaRPr lang="ru-RU" sz="3200" b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412875"/>
            <a:ext cx="8208962" cy="3744913"/>
          </a:xfr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3525" indent="-263525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>
                <a:solidFill>
                  <a:schemeClr val="tx1"/>
                </a:solidFill>
                <a:latin typeface="Book Antiqua" pitchFamily="18" charset="0"/>
              </a:rPr>
              <a:t>Відсутність сучасної комп’ютерної, </a:t>
            </a:r>
            <a:r>
              <a:rPr lang="uk-UA" dirty="0" err="1" smtClean="0">
                <a:solidFill>
                  <a:schemeClr val="tx1"/>
                </a:solidFill>
                <a:latin typeface="Book Antiqua" pitchFamily="18" charset="0"/>
              </a:rPr>
              <a:t>орг-</a:t>
            </a:r>
            <a:r>
              <a:rPr lang="uk-UA" dirty="0" smtClean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uk-UA" dirty="0" err="1" smtClean="0">
                <a:solidFill>
                  <a:schemeClr val="tx1"/>
                </a:solidFill>
                <a:latin typeface="Book Antiqua" pitchFamily="18" charset="0"/>
              </a:rPr>
              <a:t>аудіо-</a:t>
            </a:r>
            <a:r>
              <a:rPr lang="uk-UA" dirty="0" smtClean="0">
                <a:solidFill>
                  <a:schemeClr val="tx1"/>
                </a:solidFill>
                <a:latin typeface="Book Antiqua" pitchFamily="18" charset="0"/>
              </a:rPr>
              <a:t>,  відеотехніки (принтер, сканер, ксерокс, телевізор і т.д.).</a:t>
            </a:r>
          </a:p>
          <a:p>
            <a:pPr marL="263525" indent="-263525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>
                <a:solidFill>
                  <a:schemeClr val="tx1"/>
                </a:solidFill>
                <a:latin typeface="Book Antiqua" pitchFamily="18" charset="0"/>
              </a:rPr>
              <a:t>Відсутність стабільного комплектування фондів традиційними і нетрадиційними носіями інформації.</a:t>
            </a:r>
          </a:p>
          <a:p>
            <a:pPr marL="263525" indent="-263525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>
                <a:solidFill>
                  <a:schemeClr val="tx1"/>
                </a:solidFill>
                <a:latin typeface="Book Antiqua" pitchFamily="18" charset="0"/>
              </a:rPr>
              <a:t>Застарілість бібліотечного фонду.</a:t>
            </a:r>
            <a:r>
              <a:rPr lang="uk-UA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</a:p>
          <a:p>
            <a:pPr marL="263525" indent="-263525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>
                <a:solidFill>
                  <a:schemeClr val="tx1"/>
                </a:solidFill>
                <a:latin typeface="Book Antiqua" pitchFamily="18" charset="0"/>
              </a:rPr>
              <a:t>Відсутність належного фінансування для оновлення фондів,  передплати періодики.</a:t>
            </a:r>
          </a:p>
        </p:txBody>
      </p:sp>
      <p:pic>
        <p:nvPicPr>
          <p:cNvPr id="27653" name="Picture 2" descr="C:\Users\07\Desktop\ПРОЕКТ\Электронная_библиотека_школы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5360988"/>
            <a:ext cx="1547812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500063"/>
            <a:ext cx="7279977" cy="4513113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630238" algn="just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uk-UA" b="1" dirty="0" smtClean="0">
                <a:solidFill>
                  <a:schemeClr val="tx1"/>
                </a:solidFill>
                <a:latin typeface="Book Antiqua" pitchFamily="18" charset="0"/>
              </a:rPr>
              <a:t>Одним із пріоритетних напрямків  сучасної загальноосвітньої школи є інформаційно-бібліотечна діяльність, спрямована на формування, збереження, використання інформаційних ресурсів як бази навчального процесу.</a:t>
            </a:r>
          </a:p>
          <a:p>
            <a:pPr marL="0" indent="630238" algn="ctr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uk-UA" b="1" dirty="0" smtClean="0">
                <a:solidFill>
                  <a:schemeClr val="tx1"/>
                </a:solidFill>
                <a:latin typeface="Book Antiqua" pitchFamily="18" charset="0"/>
              </a:rPr>
              <a:t>Вирішення проблем в роботі бібліотеки вбачається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Book Antiqua" pitchFamily="18" charset="0"/>
              </a:rPr>
              <a:t> у створенні </a:t>
            </a:r>
          </a:p>
          <a:p>
            <a:pPr marL="0" indent="630238" algn="ctr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Book Antiqua" pitchFamily="18" charset="0"/>
              </a:rPr>
              <a:t>бібліотечно-інформаційного центру.</a:t>
            </a:r>
            <a:endParaRPr lang="ru-RU" sz="3200" b="1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099" name="Picture 3" descr="C:\Users\07\Desktop\ПРОЕКТ\inf_tech_obr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2232248" cy="2410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404664"/>
            <a:ext cx="8605868" cy="609446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uk-UA" sz="2400" b="1" dirty="0" smtClean="0">
                <a:solidFill>
                  <a:schemeClr val="tx1"/>
                </a:solidFill>
                <a:cs typeface="Times New Roman" pitchFamily="18" charset="0"/>
              </a:rPr>
              <a:t>Мета проекту: </a:t>
            </a:r>
          </a:p>
          <a:p>
            <a:pPr marL="548640" indent="-41148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uk-UA" sz="2400" dirty="0" smtClean="0">
                <a:solidFill>
                  <a:schemeClr val="tx1"/>
                </a:solidFill>
                <a:cs typeface="Times New Roman" pitchFamily="18" charset="0"/>
              </a:rPr>
              <a:t>створення бібліотечно-інформаційного центру</a:t>
            </a:r>
          </a:p>
          <a:p>
            <a:pPr marL="548640" indent="-41148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uk-UA" sz="2400" dirty="0" smtClean="0">
                <a:solidFill>
                  <a:schemeClr val="tx1"/>
                </a:solidFill>
                <a:cs typeface="Times New Roman" pitchFamily="18" charset="0"/>
              </a:rPr>
              <a:t>приведення бібліотечних фондів навчального закладу  до</a:t>
            </a:r>
          </a:p>
          <a:p>
            <a:pPr marL="548640" indent="-41148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uk-UA" sz="2400" dirty="0" smtClean="0">
                <a:solidFill>
                  <a:schemeClr val="tx1"/>
                </a:solidFill>
                <a:cs typeface="Times New Roman" pitchFamily="18" charset="0"/>
              </a:rPr>
              <a:t>сучасних вимог.</a:t>
            </a:r>
            <a:r>
              <a:rPr lang="uk-UA" sz="2400" b="1" dirty="0" smtClean="0">
                <a:solidFill>
                  <a:srgbClr val="0066FF"/>
                </a:solidFill>
              </a:rPr>
              <a:t>		</a:t>
            </a:r>
            <a:endParaRPr lang="ru-RU" sz="2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548640" indent="-41148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200" b="1" dirty="0" err="1" smtClean="0">
                <a:solidFill>
                  <a:schemeClr val="tx1"/>
                </a:solidFill>
                <a:cs typeface="Times New Roman" pitchFamily="18" charset="0"/>
              </a:rPr>
              <a:t>Завдання</a:t>
            </a:r>
            <a:r>
              <a:rPr lang="ru-RU" sz="2200" b="1" dirty="0" smtClean="0">
                <a:solidFill>
                  <a:schemeClr val="tx1"/>
                </a:solidFill>
                <a:cs typeface="Times New Roman" pitchFamily="18" charset="0"/>
              </a:rPr>
              <a:t> проекту: </a:t>
            </a:r>
            <a:endParaRPr lang="uk-UA" sz="2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dirty="0" smtClean="0"/>
              <a:t>удосконалити матеріально-технічну базу </a:t>
            </a:r>
            <a:r>
              <a:rPr lang="uk-UA" sz="2400" dirty="0" err="1" smtClean="0"/>
              <a:t>БІЦ</a:t>
            </a:r>
            <a:r>
              <a:rPr lang="uk-UA" sz="2400" dirty="0" smtClean="0"/>
              <a:t>; </a:t>
            </a:r>
            <a:endParaRPr lang="uk-UA" sz="21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100" dirty="0" smtClean="0">
                <a:solidFill>
                  <a:schemeClr val="tx1"/>
                </a:solidFill>
                <a:cs typeface="Times New Roman" pitchFamily="18" charset="0"/>
              </a:rPr>
              <a:t>формувати комплекс традиційних і сучасних інформаційних ресурсів та організувати доступ до них для педагогічних працівників, учнів;</a:t>
            </a:r>
          </a:p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100" dirty="0" err="1" smtClean="0">
                <a:solidFill>
                  <a:schemeClr val="tx1"/>
                </a:solidFill>
                <a:cs typeface="Times New Roman" pitchFamily="18" charset="0"/>
              </a:rPr>
              <a:t>комп</a:t>
            </a:r>
            <a:r>
              <a:rPr lang="uk-UA" sz="2100" dirty="0" err="1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</a:t>
            </a:r>
            <a:r>
              <a:rPr lang="uk-UA" sz="2100" dirty="0" err="1" smtClean="0">
                <a:solidFill>
                  <a:schemeClr val="tx1"/>
                </a:solidFill>
                <a:cs typeface="Times New Roman" pitchFamily="18" charset="0"/>
              </a:rPr>
              <a:t>ютеризувати</a:t>
            </a:r>
            <a:r>
              <a:rPr lang="uk-UA" sz="2100" dirty="0" smtClean="0">
                <a:solidFill>
                  <a:schemeClr val="tx1"/>
                </a:solidFill>
                <a:cs typeface="Times New Roman" pitchFamily="18" charset="0"/>
              </a:rPr>
              <a:t> бібліотеку, створити сучасні індивідуальні робочі місця для самостійного пошуку і опрацювання інформації учнями та педагогічними працівниками;</a:t>
            </a:r>
          </a:p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100" dirty="0" smtClean="0">
                <a:solidFill>
                  <a:schemeClr val="tx1"/>
                </a:solidFill>
                <a:cs typeface="Times New Roman" pitchFamily="18" charset="0"/>
              </a:rPr>
              <a:t>здійснити автоматизацію бібліотечних процесів;</a:t>
            </a:r>
          </a:p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100" dirty="0" smtClean="0">
                <a:solidFill>
                  <a:schemeClr val="tx1"/>
                </a:solidFill>
                <a:cs typeface="Times New Roman" pitchFamily="18" charset="0"/>
              </a:rPr>
              <a:t>формувати і розвивати інформаційну культуру учасників навчально-виховного процесу;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214313"/>
            <a:ext cx="8362950" cy="1138237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C00000"/>
                </a:solidFill>
              </a:rPr>
              <a:t>Етапи реалізації проекту щодо створення інформаційного центру ШБ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8424863" cy="2735262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algn="just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uk-UA" b="1" dirty="0" smtClean="0">
                <a:solidFill>
                  <a:srgbClr val="FF0000"/>
                </a:solidFill>
              </a:rPr>
              <a:t>1. Формуючий етап, 2013 рік:</a:t>
            </a:r>
          </a:p>
          <a:p>
            <a:pPr marL="548640" indent="-411480" algn="just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solidFill>
                  <a:schemeClr val="tx1"/>
                </a:solidFill>
              </a:rPr>
              <a:t>вивчення вітчизняного і зарубіжного досвіду реорганізації шкільних бібліотек;</a:t>
            </a:r>
          </a:p>
          <a:p>
            <a:pPr marL="548640" indent="-411480" algn="just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solidFill>
                  <a:schemeClr val="tx1"/>
                </a:solidFill>
              </a:rPr>
              <a:t>аналіз досвіду з питань організації бібліотек;</a:t>
            </a:r>
          </a:p>
          <a:p>
            <a:pPr marL="548640" indent="-411480" algn="just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solidFill>
                  <a:schemeClr val="tx1"/>
                </a:solidFill>
              </a:rPr>
              <a:t>розробка нормативних документів </a:t>
            </a:r>
            <a:r>
              <a:rPr lang="uk-UA" b="1" dirty="0" err="1" smtClean="0">
                <a:solidFill>
                  <a:schemeClr val="tx1"/>
                </a:solidFill>
              </a:rPr>
              <a:t>БІЦ</a:t>
            </a:r>
            <a:r>
              <a:rPr lang="uk-UA" b="1" dirty="0" smtClean="0">
                <a:solidFill>
                  <a:schemeClr val="tx1"/>
                </a:solidFill>
              </a:rPr>
              <a:t> школи;</a:t>
            </a:r>
          </a:p>
        </p:txBody>
      </p:sp>
      <p:pic>
        <p:nvPicPr>
          <p:cNvPr id="6146" name="Picture 2" descr="C:\Users\07\Desktop\ПРОЕКТ\Электронная_библиотека_школы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637377"/>
            <a:ext cx="1656184" cy="2220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C00000"/>
                </a:solidFill>
              </a:rPr>
              <a:t>Етапи реалізації проекту щодо створення інформаційного центру ШБ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07375" cy="5040313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400" b="1" dirty="0" smtClean="0">
                <a:solidFill>
                  <a:srgbClr val="C00000"/>
                </a:solidFill>
              </a:rPr>
              <a:t>2. Основний етап,  2013-2014 роки: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автоматизація бібліотечних процесів: введення в роботу бібліотеки електронного щоденника роботи бібліотеки</a:t>
            </a:r>
          </a:p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підключення до мережі Інтернет, використання Інтернет - ресурсів;</a:t>
            </a:r>
          </a:p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участь у семінарах, майстер-класах, присвячених створенню </a:t>
            </a:r>
            <a:r>
              <a:rPr lang="uk-UA" sz="2400" dirty="0" err="1" smtClean="0">
                <a:solidFill>
                  <a:srgbClr val="002060"/>
                </a:solidFill>
              </a:rPr>
              <a:t>БІЦ</a:t>
            </a:r>
            <a:r>
              <a:rPr lang="uk-UA" sz="2400" dirty="0" smtClean="0">
                <a:solidFill>
                  <a:srgbClr val="002060"/>
                </a:solidFill>
              </a:rPr>
              <a:t>, тощо;</a:t>
            </a:r>
          </a:p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створення сайту бібліотеки;</a:t>
            </a:r>
          </a:p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створення навігатора освітніх ресурсів Інтернет; </a:t>
            </a:r>
          </a:p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розробка і впровадження електронного каталогу; </a:t>
            </a:r>
          </a:p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використання інформаційних ресурсів бібліотек України;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,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620688"/>
            <a:ext cx="3563282" cy="28083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IMG_3509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r="29557" b="10771"/>
          <a:stretch>
            <a:fillRect/>
          </a:stretch>
        </p:blipFill>
        <p:spPr>
          <a:xfrm>
            <a:off x="395536" y="332656"/>
            <a:ext cx="3096344" cy="294152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DCIM\100NIKON\DSCN0236.JPG"/>
          <p:cNvPicPr>
            <a:picLocks noChangeAspect="1" noChangeArrowheads="1"/>
          </p:cNvPicPr>
          <p:nvPr/>
        </p:nvPicPr>
        <p:blipFill>
          <a:blip r:embed="rId4" cstate="print"/>
          <a:srcRect l="12365" t="8243" r="7261"/>
          <a:stretch>
            <a:fillRect/>
          </a:stretch>
        </p:blipFill>
        <p:spPr bwMode="auto">
          <a:xfrm>
            <a:off x="5644902" y="548681"/>
            <a:ext cx="3103562" cy="2820756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9" name="Заголовок 3"/>
          <p:cNvSpPr txBox="1">
            <a:spLocks/>
          </p:cNvSpPr>
          <p:nvPr/>
        </p:nvSpPr>
        <p:spPr bwMode="white">
          <a:xfrm>
            <a:off x="0" y="4429125"/>
            <a:ext cx="9144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0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Обслуговую</a:t>
            </a:r>
            <a:r>
              <a:rPr lang="uk-UA" sz="4000" b="1" i="1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ть</a:t>
            </a:r>
            <a:r>
              <a:rPr lang="ru-RU" sz="4000" b="1" i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:</a:t>
            </a:r>
            <a:r>
              <a:rPr lang="ru-RU" sz="4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4000" b="1" kern="0" dirty="0" err="1">
                <a:latin typeface="+mj-lt"/>
                <a:ea typeface="+mj-ea"/>
                <a:cs typeface="+mj-cs"/>
              </a:rPr>
              <a:t>учнів</a:t>
            </a:r>
            <a:r>
              <a:rPr lang="ru-RU" sz="4000" b="1" kern="0" dirty="0">
                <a:latin typeface="+mj-lt"/>
                <a:ea typeface="+mj-ea"/>
                <a:cs typeface="+mj-cs"/>
              </a:rPr>
              <a:t> 1 – 11 </a:t>
            </a:r>
            <a:r>
              <a:rPr lang="ru-RU" sz="4000" b="1" kern="0" dirty="0" err="1">
                <a:latin typeface="+mj-lt"/>
                <a:ea typeface="+mj-ea"/>
                <a:cs typeface="+mj-cs"/>
              </a:rPr>
              <a:t>класів</a:t>
            </a:r>
            <a:r>
              <a:rPr lang="ru-RU" sz="4000" b="1" kern="0" dirty="0">
                <a:latin typeface="+mj-lt"/>
                <a:ea typeface="+mj-ea"/>
                <a:cs typeface="+mj-cs"/>
              </a:rPr>
              <a:t> – 867  </a:t>
            </a:r>
            <a:br>
              <a:rPr lang="ru-RU" sz="4000" b="1" kern="0" dirty="0">
                <a:latin typeface="+mj-lt"/>
                <a:ea typeface="+mj-ea"/>
                <a:cs typeface="+mj-cs"/>
              </a:rPr>
            </a:br>
            <a:r>
              <a:rPr lang="ru-RU" sz="4000" b="1" kern="0" dirty="0" err="1">
                <a:latin typeface="+mj-lt"/>
                <a:ea typeface="+mj-ea"/>
                <a:cs typeface="+mj-cs"/>
              </a:rPr>
              <a:t>педагогічних</a:t>
            </a:r>
            <a:r>
              <a:rPr lang="ru-RU" sz="4000" b="1" kern="0" dirty="0">
                <a:latin typeface="+mj-lt"/>
                <a:ea typeface="+mj-ea"/>
                <a:cs typeface="+mj-cs"/>
              </a:rPr>
              <a:t> </a:t>
            </a:r>
            <a:r>
              <a:rPr lang="ru-RU" sz="4000" b="1" kern="0" dirty="0" err="1">
                <a:latin typeface="+mj-lt"/>
                <a:ea typeface="+mj-ea"/>
                <a:cs typeface="+mj-cs"/>
              </a:rPr>
              <a:t>працівників</a:t>
            </a:r>
            <a:r>
              <a:rPr lang="ru-RU" sz="4000" b="1" kern="0" dirty="0">
                <a:latin typeface="+mj-lt"/>
                <a:ea typeface="+mj-ea"/>
                <a:cs typeface="+mj-cs"/>
              </a:rPr>
              <a:t> – </a:t>
            </a:r>
            <a:r>
              <a:rPr lang="uk-UA" sz="4000" b="1" kern="0" dirty="0">
                <a:latin typeface="+mj-lt"/>
                <a:ea typeface="+mj-ea"/>
                <a:cs typeface="+mj-cs"/>
              </a:rPr>
              <a:t>68</a:t>
            </a:r>
            <a:r>
              <a:rPr lang="ru-RU" sz="4000" b="1" kern="0" dirty="0">
                <a:latin typeface="+mj-lt"/>
                <a:ea typeface="+mj-ea"/>
                <a:cs typeface="+mj-cs"/>
              </a:rPr>
              <a:t/>
            </a:r>
            <a:br>
              <a:rPr lang="ru-RU" sz="4000" b="1" kern="0" dirty="0">
                <a:latin typeface="+mj-lt"/>
                <a:ea typeface="+mj-ea"/>
                <a:cs typeface="+mj-cs"/>
              </a:rPr>
            </a:br>
            <a:r>
              <a:rPr lang="ru-RU" sz="4000" b="1" kern="0" dirty="0" err="1">
                <a:latin typeface="+mj-lt"/>
                <a:ea typeface="+mj-ea"/>
                <a:cs typeface="+mj-cs"/>
              </a:rPr>
              <a:t>інших</a:t>
            </a:r>
            <a:r>
              <a:rPr lang="ru-RU" sz="4000" b="1" kern="0" dirty="0">
                <a:latin typeface="+mj-lt"/>
                <a:ea typeface="+mj-ea"/>
                <a:cs typeface="+mj-cs"/>
              </a:rPr>
              <a:t> </a:t>
            </a:r>
            <a:r>
              <a:rPr lang="ru-RU" sz="4000" b="1" kern="0" dirty="0" err="1">
                <a:latin typeface="+mj-lt"/>
                <a:ea typeface="+mj-ea"/>
                <a:cs typeface="+mj-cs"/>
              </a:rPr>
              <a:t>працівників</a:t>
            </a:r>
            <a:r>
              <a:rPr lang="ru-RU" sz="4000" b="1" kern="0" dirty="0">
                <a:latin typeface="+mj-lt"/>
                <a:ea typeface="+mj-ea"/>
                <a:cs typeface="+mj-cs"/>
              </a:rPr>
              <a:t> </a:t>
            </a:r>
            <a:r>
              <a:rPr lang="ru-RU" sz="4000" b="1" kern="0" dirty="0" err="1">
                <a:latin typeface="+mj-lt"/>
                <a:ea typeface="+mj-ea"/>
                <a:cs typeface="+mj-cs"/>
              </a:rPr>
              <a:t>школи</a:t>
            </a:r>
            <a:r>
              <a:rPr lang="ru-RU" sz="4000" b="1" kern="0" dirty="0">
                <a:latin typeface="+mj-lt"/>
                <a:ea typeface="+mj-ea"/>
                <a:cs typeface="+mj-cs"/>
              </a:rPr>
              <a:t> – 18 </a:t>
            </a:r>
            <a:br>
              <a:rPr lang="ru-RU" sz="4000" b="1" kern="0" dirty="0">
                <a:latin typeface="+mj-lt"/>
                <a:ea typeface="+mj-ea"/>
                <a:cs typeface="+mj-cs"/>
              </a:rPr>
            </a:br>
            <a:endParaRPr lang="ru-RU" sz="4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4"/>
          <p:cNvSpPr>
            <a:spLocks noGrp="1"/>
          </p:cNvSpPr>
          <p:nvPr>
            <p:ph type="body" idx="1"/>
          </p:nvPr>
        </p:nvSpPr>
        <p:spPr>
          <a:xfrm>
            <a:off x="468313" y="3068638"/>
            <a:ext cx="3887787" cy="1512887"/>
          </a:xfrm>
        </p:spPr>
        <p:txBody>
          <a:bodyPr>
            <a:normAutofit fontScale="92500" lnSpcReduction="20000"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solidFill>
                <a:srgbClr val="FFFFCC"/>
              </a:solidFill>
            </a:endParaRPr>
          </a:p>
          <a:p>
            <a:pPr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Завідувачка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шкільної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бібліотеки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   УСОВИЧ О.П.</a:t>
            </a:r>
          </a:p>
        </p:txBody>
      </p:sp>
      <p:sp>
        <p:nvSpPr>
          <p:cNvPr id="15" name="Содержимое 4"/>
          <p:cNvSpPr txBox="1">
            <a:spLocks/>
          </p:cNvSpPr>
          <p:nvPr/>
        </p:nvSpPr>
        <p:spPr bwMode="auto">
          <a:xfrm>
            <a:off x="4716463" y="3429000"/>
            <a:ext cx="38877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000" b="1" kern="0" dirty="0">
              <a:solidFill>
                <a:srgbClr val="FFFFCC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400" b="1" i="1" kern="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400" b="1" i="1" kern="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400" b="1" i="1" kern="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400" b="1" i="1" kern="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400" b="1" i="1" kern="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400" b="1" i="1" kern="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200" b="1" i="1" kern="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Бібліотекар</a:t>
            </a:r>
            <a:r>
              <a:rPr lang="ru-RU" sz="2200" b="1" i="1" kern="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200" b="1" i="1" kern="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   ЧЕРЕМІСІНА В.О.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t="20230" r="36551" b="3448"/>
          <a:stretch>
            <a:fillRect/>
          </a:stretch>
        </p:blipFill>
        <p:spPr>
          <a:xfrm>
            <a:off x="611188" y="908050"/>
            <a:ext cx="7850187" cy="594995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7772400" cy="9810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0070C0"/>
                </a:solidFill>
                <a:latin typeface="Arial Black" pitchFamily="34" charset="0"/>
              </a:rPr>
              <a:t>Електронний щоденник роботи </a:t>
            </a:r>
            <a:br>
              <a:rPr lang="uk-UA" sz="28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uk-UA" sz="2800" b="1" dirty="0" smtClean="0">
                <a:solidFill>
                  <a:srgbClr val="0070C0"/>
                </a:solidFill>
                <a:latin typeface="Arial Black" pitchFamily="34" charset="0"/>
              </a:rPr>
              <a:t>шкільної бібліотеки</a:t>
            </a:r>
            <a:endParaRPr lang="ru-RU" sz="2800" b="1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850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0070C0"/>
                </a:solidFill>
                <a:latin typeface="Arial Black" pitchFamily="34" charset="0"/>
              </a:rPr>
              <a:t>СТОРІНКА “БІБЛІОТЕКА”  НА САЙТІ ШКОЛИ</a:t>
            </a:r>
            <a:endParaRPr lang="ru-RU" sz="2800" b="1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379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3908" t="11037" r="20125" b="5721"/>
          <a:stretch>
            <a:fillRect/>
          </a:stretch>
        </p:blipFill>
        <p:spPr>
          <a:xfrm>
            <a:off x="4932363" y="1268413"/>
            <a:ext cx="3959225" cy="3024187"/>
          </a:xfr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0" y="1700213"/>
            <a:ext cx="8229600" cy="47529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uk-UA" sz="2400" dirty="0">
                <a:latin typeface="+mn-lt"/>
                <a:cs typeface="+mn-cs"/>
              </a:rPr>
              <a:t>ПРЕЗЕНТАЦІЯ РОБОТИ  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uk-UA" sz="2400" dirty="0">
                <a:latin typeface="+mn-lt"/>
                <a:cs typeface="+mn-cs"/>
              </a:rPr>
              <a:t>ПРАВИЛА КОРИСТУВАННЯ 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uk-UA" sz="2400" dirty="0">
                <a:latin typeface="+mn-lt"/>
                <a:cs typeface="+mn-cs"/>
              </a:rPr>
              <a:t>     БІБЛІОТЕКОЮ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uk-UA" sz="2400" dirty="0">
                <a:latin typeface="+mn-lt"/>
                <a:cs typeface="+mn-cs"/>
              </a:rPr>
              <a:t>НОВИНИ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uk-UA" sz="2400" dirty="0">
                <a:latin typeface="+mn-lt"/>
                <a:cs typeface="+mn-cs"/>
              </a:rPr>
              <a:t>РЕЗУЛЬТАТИ  ПЕРЕВІРКИ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uk-UA" sz="2400" dirty="0">
                <a:latin typeface="+mn-lt"/>
                <a:cs typeface="+mn-cs"/>
              </a:rPr>
              <a:t>      ПІДРУЧНИКІВ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uk-UA" sz="2400" dirty="0">
                <a:latin typeface="+mn-lt"/>
                <a:cs typeface="+mn-cs"/>
              </a:rPr>
              <a:t>ОГОЛОШЕННЯ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uk-UA" sz="2400" dirty="0">
                <a:latin typeface="+mn-lt"/>
                <a:cs typeface="+mn-cs"/>
              </a:rPr>
              <a:t>РЕКЛАМА ШКІЛЬНОЇ БІБЛІОТЕКИ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uk-UA" sz="2400" dirty="0">
                <a:latin typeface="+mn-lt"/>
                <a:cs typeface="+mn-cs"/>
              </a:rPr>
              <a:t>ФОТОГАЛЕРЕЯ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uk-UA" sz="2400" dirty="0">
                <a:latin typeface="+mn-lt"/>
                <a:cs typeface="+mn-cs"/>
              </a:rPr>
              <a:t>ЕЛЕКТРОННА АДРЕСА ШКІЛЬНОЇ БІБЛІОТЕКИ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ru-RU" sz="28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5"/>
          <p:cNvPicPr>
            <a:picLocks noChangeAspect="1" noChangeArrowheads="1"/>
          </p:cNvPicPr>
          <p:nvPr/>
        </p:nvPicPr>
        <p:blipFill>
          <a:blip r:embed="rId2" cstate="print"/>
          <a:srcRect l="34862" t="22069" r="20181" b="16782"/>
          <a:stretch>
            <a:fillRect/>
          </a:stretch>
        </p:blipFill>
        <p:spPr bwMode="auto">
          <a:xfrm>
            <a:off x="4716463" y="1700213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6"/>
          <p:cNvPicPr>
            <a:picLocks noChangeAspect="1" noChangeArrowheads="1"/>
          </p:cNvPicPr>
          <p:nvPr/>
        </p:nvPicPr>
        <p:blipFill>
          <a:blip r:embed="rId3" cstate="print"/>
          <a:srcRect l="32124" t="18851" r="17667" b="13333"/>
          <a:stretch>
            <a:fillRect/>
          </a:stretch>
        </p:blipFill>
        <p:spPr bwMode="auto">
          <a:xfrm>
            <a:off x="250825" y="1700213"/>
            <a:ext cx="4271963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292080" y="4797152"/>
            <a:ext cx="3239715" cy="165606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віртуальна КНИЖКОВА ВИСТАВКА</a:t>
            </a:r>
            <a:endParaRPr lang="ru-RU" sz="2800" b="1" dirty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1520" y="4581128"/>
            <a:ext cx="3239715" cy="165606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електронна КНИЖКОВА ВИСТАВКА</a:t>
            </a:r>
            <a:endParaRPr lang="ru-RU" sz="2800" b="1" dirty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850" y="333375"/>
            <a:ext cx="8434388" cy="849313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НЕТРАДИЦІЙНІ  КНИЖКОВІ ВИСТАВКИ</a:t>
            </a:r>
            <a:endParaRPr lang="ru-RU" sz="2800" b="1" dirty="0">
              <a:solidFill>
                <a:srgbClr val="0070C0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07375" cy="3095625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400" b="1" dirty="0" smtClean="0">
                <a:solidFill>
                  <a:srgbClr val="C00000"/>
                </a:solidFill>
              </a:rPr>
              <a:t>3. Етап впровадження і корекції, 2014-2015 роки:</a:t>
            </a:r>
          </a:p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впровадження електронного каталогу;</a:t>
            </a:r>
          </a:p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використання Інтернет - ресурсів у інформаційному просторі школи;</a:t>
            </a:r>
          </a:p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підтримка </a:t>
            </a:r>
            <a:r>
              <a:rPr lang="uk-UA" sz="2400" dirty="0" err="1" smtClean="0">
                <a:solidFill>
                  <a:srgbClr val="002060"/>
                </a:solidFill>
              </a:rPr>
              <a:t>зв</a:t>
            </a:r>
            <a:r>
              <a:rPr lang="uk-UA" sz="2400" dirty="0" err="1" smtClean="0">
                <a:solidFill>
                  <a:srgbClr val="002060"/>
                </a:solidFill>
                <a:sym typeface="Symbol" pitchFamily="18" charset="2"/>
              </a:rPr>
              <a:t></a:t>
            </a:r>
            <a:r>
              <a:rPr lang="uk-UA" sz="2400" dirty="0" err="1" smtClean="0">
                <a:solidFill>
                  <a:srgbClr val="002060"/>
                </a:solidFill>
              </a:rPr>
              <a:t>язків</a:t>
            </a:r>
            <a:r>
              <a:rPr lang="uk-UA" sz="2400" dirty="0" smtClean="0">
                <a:solidFill>
                  <a:srgbClr val="002060"/>
                </a:solidFill>
              </a:rPr>
              <a:t> з бібліотеками, інформаційними центрами інших навчальних закладів, відомств;</a:t>
            </a:r>
          </a:p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впровадження інноваційних форм роботи.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509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C00000"/>
                </a:solidFill>
              </a:rPr>
              <a:t>Етапи реалізації проекту щодо створення інформаційного центру ШБ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5123" name="Picture 3" descr="C:\Users\07\Desktop\ПРОЕКТ\inf_tech_obr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684257"/>
            <a:ext cx="2013308" cy="217374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07375" cy="2881312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400" b="1" dirty="0" smtClean="0">
                <a:solidFill>
                  <a:srgbClr val="C00000"/>
                </a:solidFill>
              </a:rPr>
              <a:t>3. Етап впровадження і корекції, 2015-2018 роки:</a:t>
            </a:r>
          </a:p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відпрацювання механізмів взаємодії всіх учасників навчально-виховного процесу при формуванні, використанні всіх наявних ресурсів;</a:t>
            </a:r>
          </a:p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зміна складу фонду реорганізованої бібліотеки школи, включення до нього інформаційних ресурсів на електронних носіях, </a:t>
            </a:r>
            <a:r>
              <a:rPr lang="uk-UA" sz="2400" dirty="0" err="1" smtClean="0">
                <a:solidFill>
                  <a:schemeClr val="tx1"/>
                </a:solidFill>
              </a:rPr>
              <a:t>аудіо-</a:t>
            </a:r>
            <a:r>
              <a:rPr lang="uk-UA" sz="2400" dirty="0" smtClean="0">
                <a:solidFill>
                  <a:schemeClr val="tx1"/>
                </a:solidFill>
              </a:rPr>
              <a:t>, </a:t>
            </a:r>
            <a:r>
              <a:rPr lang="uk-UA" sz="2400" dirty="0" err="1" smtClean="0">
                <a:solidFill>
                  <a:schemeClr val="tx1"/>
                </a:solidFill>
              </a:rPr>
              <a:t>відеодокументами</a:t>
            </a:r>
            <a:r>
              <a:rPr lang="uk-UA" sz="2400" dirty="0" smtClean="0">
                <a:solidFill>
                  <a:schemeClr val="tx1"/>
                </a:solidFill>
              </a:rPr>
              <a:t>;</a:t>
            </a:r>
          </a:p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удосконалення практики використання медіа;</a:t>
            </a:r>
          </a:p>
          <a:p>
            <a:pPr marL="548640" indent="-41148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188913"/>
            <a:ext cx="8229600" cy="850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bIns="91440" anchor="b">
            <a:normAutofit fontScale="90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>
                <a:solidFill>
                  <a:srgbClr val="C00000"/>
                </a:solidFill>
              </a:rPr>
              <a:t>Етапи реалізації проекту щодо створення інформаційного центру ШБ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07\Desktop\ПРОЕКТ\дист.освіт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221088"/>
            <a:ext cx="2448272" cy="2484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C:\Users\07\Desktop\ПРОЕКТ\дист.освіт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818063"/>
            <a:ext cx="2009775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07\Desktop\ПРОЕКТ\487px-Мои_публик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6360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772400" cy="7920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ОЧІКУВАНИЙ 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650" y="1700213"/>
            <a:ext cx="7772400" cy="4176712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C</a:t>
            </a:r>
            <a:r>
              <a:rPr lang="uk-UA" b="1" dirty="0" smtClean="0"/>
              <a:t>творення </a:t>
            </a:r>
            <a:r>
              <a:rPr lang="ru-RU" b="1" dirty="0" smtClean="0"/>
              <a:t> на </a:t>
            </a:r>
            <a:r>
              <a:rPr lang="ru-RU" b="1" dirty="0" err="1" smtClean="0"/>
              <a:t>базі</a:t>
            </a:r>
            <a:r>
              <a:rPr lang="ru-RU" b="1" dirty="0" smtClean="0"/>
              <a:t> </a:t>
            </a:r>
            <a:r>
              <a:rPr lang="ru-RU" b="1" dirty="0" err="1" smtClean="0"/>
              <a:t>шкільної</a:t>
            </a:r>
            <a:r>
              <a:rPr lang="ru-RU" b="1" dirty="0" smtClean="0"/>
              <a:t> </a:t>
            </a:r>
            <a:r>
              <a:rPr lang="ru-RU" b="1" dirty="0" err="1" smtClean="0"/>
              <a:t>бібліотеки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комп'ютерного</a:t>
            </a:r>
            <a:r>
              <a:rPr lang="ru-RU" b="1" dirty="0" smtClean="0"/>
              <a:t> </a:t>
            </a:r>
            <a:r>
              <a:rPr lang="ru-RU" b="1" dirty="0" err="1" smtClean="0"/>
              <a:t>класу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інформаційно-бібліотечного</a:t>
            </a:r>
            <a:r>
              <a:rPr lang="ru-RU" b="1" dirty="0" smtClean="0"/>
              <a:t>  центру  </a:t>
            </a:r>
            <a:r>
              <a:rPr lang="ru-RU" b="1" dirty="0" err="1" smtClean="0"/>
              <a:t>школи</a:t>
            </a:r>
            <a:r>
              <a:rPr lang="ru-RU" b="1" dirty="0" smtClean="0"/>
              <a:t>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err="1" smtClean="0"/>
              <a:t>Забезпечення</a:t>
            </a:r>
            <a:r>
              <a:rPr lang="ru-RU" b="1" dirty="0" smtClean="0"/>
              <a:t> </a:t>
            </a:r>
            <a:r>
              <a:rPr lang="uk-UA" b="1" dirty="0" err="1" smtClean="0"/>
              <a:t>навчально</a:t>
            </a:r>
            <a:r>
              <a:rPr lang="ru-RU" b="1" dirty="0" smtClean="0"/>
              <a:t>-</a:t>
            </a:r>
            <a:r>
              <a:rPr lang="ru-RU" b="1" dirty="0" err="1" smtClean="0"/>
              <a:t>виховний</a:t>
            </a:r>
            <a:r>
              <a:rPr lang="ru-RU" b="1" dirty="0" smtClean="0"/>
              <a:t> процессу  </a:t>
            </a:r>
            <a:r>
              <a:rPr lang="uk-UA" b="1" dirty="0" smtClean="0"/>
              <a:t>шляхом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</a:t>
            </a:r>
            <a:r>
              <a:rPr lang="uk-UA" b="1" dirty="0" err="1" smtClean="0"/>
              <a:t>ійно</a:t>
            </a:r>
            <a:r>
              <a:rPr lang="ru-RU" b="1" dirty="0" smtClean="0"/>
              <a:t>-</a:t>
            </a:r>
            <a:r>
              <a:rPr lang="ru-RU" b="1" dirty="0" err="1" smtClean="0"/>
              <a:t>бібліографіч</a:t>
            </a:r>
            <a:r>
              <a:rPr lang="uk-UA" b="1" dirty="0" err="1" smtClean="0"/>
              <a:t>но</a:t>
            </a:r>
            <a:r>
              <a:rPr lang="ru-RU" b="1" dirty="0" smtClean="0"/>
              <a:t>го </a:t>
            </a:r>
            <a:r>
              <a:rPr lang="uk-UA" b="1" dirty="0" smtClean="0"/>
              <a:t>  </a:t>
            </a:r>
            <a:r>
              <a:rPr lang="ru-RU" b="1" dirty="0" err="1" smtClean="0"/>
              <a:t>обслуговування</a:t>
            </a:r>
            <a:r>
              <a:rPr lang="ru-RU" b="1" dirty="0" smtClean="0"/>
              <a:t> </a:t>
            </a:r>
            <a:r>
              <a:rPr lang="ru-RU" b="1" dirty="0" err="1" smtClean="0"/>
              <a:t>користувачів</a:t>
            </a:r>
            <a:r>
              <a:rPr lang="ru-RU" b="1" dirty="0" smtClean="0"/>
              <a:t>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/>
              <a:t>Підвищення </a:t>
            </a:r>
            <a:r>
              <a:rPr lang="uk-UA" b="1" dirty="0" err="1" smtClean="0"/>
              <a:t>ефективністі</a:t>
            </a:r>
            <a:r>
              <a:rPr lang="uk-UA" b="1" dirty="0" smtClean="0"/>
              <a:t> послуг, що надаються шкільним інформаційно-бібліотечним центром, за рахунок освоєння і впровадження в діяльність нових інформаційно-комунікативних технологій. </a:t>
            </a:r>
            <a:endParaRPr lang="ru-RU" b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/>
              <a:t>Створення сприятливих та комфортних умов для організації навчально-виховного процесу, розвитку комплексного навчально-методичного забезпечення предметів. </a:t>
            </a:r>
            <a:endParaRPr lang="ru-RU" b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/>
              <a:t>Створення позитивного іміджу бібліотеки через пошук сучасних, найбільш привабливих для читача форм популяризації книги, реклама бібліотеки, а також її послуг. </a:t>
            </a:r>
            <a:endParaRPr lang="ru-RU" b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/>
              <a:t>Удосконалення системи організації  відкритого доступу читача до різноманітних джерел інформації. </a:t>
            </a:r>
            <a:endParaRPr lang="ru-RU" b="1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3284538"/>
            <a:ext cx="19335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1484313"/>
            <a:ext cx="7772400" cy="4897437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800" b="1" dirty="0" smtClean="0">
                <a:solidFill>
                  <a:srgbClr val="663300"/>
                </a:solidFill>
                <a:latin typeface="Book Antiqua" pitchFamily="18" charset="0"/>
              </a:rPr>
              <a:t>вчитися самостійно та за допомогою бібліотекаря, </a:t>
            </a:r>
            <a:endParaRPr lang="en-US" sz="2800" b="1" dirty="0" smtClean="0">
              <a:solidFill>
                <a:srgbClr val="663300"/>
              </a:solidFill>
            </a:endParaRPr>
          </a:p>
          <a:p>
            <a:pPr marL="548640" indent="-411480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800" b="1" dirty="0" smtClean="0">
                <a:solidFill>
                  <a:srgbClr val="663300"/>
                </a:solidFill>
                <a:latin typeface="Book Antiqua" pitchFamily="18" charset="0"/>
              </a:rPr>
              <a:t>отримувати різноманітну інформацію,</a:t>
            </a:r>
            <a:endParaRPr lang="en-US" sz="2800" b="1" dirty="0" smtClean="0">
              <a:solidFill>
                <a:srgbClr val="663300"/>
              </a:solidFill>
            </a:endParaRPr>
          </a:p>
          <a:p>
            <a:pPr marL="548640" indent="-411480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800" b="1" dirty="0" smtClean="0">
                <a:solidFill>
                  <a:srgbClr val="663300"/>
                </a:solidFill>
                <a:latin typeface="Book Antiqua" pitchFamily="18" charset="0"/>
              </a:rPr>
              <a:t>економити час на пошук, оброблення інформації,</a:t>
            </a:r>
            <a:endParaRPr lang="en-US" sz="2800" b="1" dirty="0" smtClean="0">
              <a:solidFill>
                <a:srgbClr val="663300"/>
              </a:solidFill>
            </a:endParaRPr>
          </a:p>
          <a:p>
            <a:pPr marL="548640" indent="-411480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800" b="1" dirty="0" smtClean="0">
                <a:solidFill>
                  <a:srgbClr val="663300"/>
                </a:solidFill>
                <a:latin typeface="Book Antiqua" pitchFamily="18" charset="0"/>
              </a:rPr>
              <a:t>готуватися до занять, олімпіад, захисту наукових робіт (МАН), </a:t>
            </a:r>
          </a:p>
          <a:p>
            <a:pPr marL="548640" indent="-411480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800" b="1" dirty="0" smtClean="0">
                <a:solidFill>
                  <a:srgbClr val="663300"/>
                </a:solidFill>
                <a:latin typeface="Book Antiqua" pitchFamily="18" charset="0"/>
              </a:rPr>
              <a:t>створювати презентації, колективні, групові та індивідуальні проекти,</a:t>
            </a:r>
          </a:p>
          <a:p>
            <a:pPr marL="548640" indent="-411480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800" b="1" dirty="0" smtClean="0">
                <a:solidFill>
                  <a:srgbClr val="663300"/>
                </a:solidFill>
                <a:latin typeface="Book Antiqua" pitchFamily="18" charset="0"/>
              </a:rPr>
              <a:t>знайомитись з книгами сучасних авторів, новими журналами,</a:t>
            </a:r>
          </a:p>
          <a:p>
            <a:pPr marL="548640" indent="-411480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800" b="1" dirty="0" smtClean="0">
                <a:solidFill>
                  <a:srgbClr val="663300"/>
                </a:solidFill>
                <a:latin typeface="Book Antiqua" pitchFamily="18" charset="0"/>
              </a:rPr>
              <a:t>цікаво та змістовно проводити час, тощо.</a:t>
            </a:r>
            <a:endParaRPr lang="ru-RU" sz="2800" b="1" dirty="0" smtClean="0">
              <a:solidFill>
                <a:srgbClr val="663300"/>
              </a:solidFill>
              <a:latin typeface="Book Antiqua" pitchFamily="18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748464" cy="1035496"/>
          </a:xfrm>
          <a:solidFill>
            <a:schemeClr val="bg2"/>
          </a:solidFill>
          <a:ln/>
          <a:effectLst>
            <a:outerShdw blurRad="38100" dist="25400" dir="5400000" algn="t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tx1"/>
                </a:solidFill>
                <a:cs typeface="Times New Roman" pitchFamily="18" charset="0"/>
              </a:rPr>
              <a:t> БІБЛІОТЕЧНО-ІНФОРМАЦІЙНИЙ ЦЕНТР</a:t>
            </a:r>
            <a:br>
              <a:rPr lang="uk-UA" sz="32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tx1"/>
                </a:solidFill>
                <a:cs typeface="Times New Roman" pitchFamily="18" charset="0"/>
              </a:rPr>
              <a:t>дає можливість  УЧНЯМ :</a:t>
            </a:r>
            <a:endParaRPr lang="ru-RU" sz="3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1628775"/>
            <a:ext cx="8713788" cy="3133725"/>
          </a:xfrm>
        </p:spPr>
        <p:txBody>
          <a:bodyPr>
            <a:normAutofit/>
          </a:bodyPr>
          <a:lstStyle/>
          <a:p>
            <a:pPr marL="548640" indent="-41148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err="1" smtClean="0">
                <a:latin typeface="Book Antiqua" pitchFamily="18" charset="0"/>
              </a:rPr>
              <a:t>готуватися</a:t>
            </a:r>
            <a:r>
              <a:rPr lang="ru-RU" b="1" dirty="0" smtClean="0">
                <a:latin typeface="Book Antiqua" pitchFamily="18" charset="0"/>
              </a:rPr>
              <a:t> до </a:t>
            </a:r>
            <a:r>
              <a:rPr lang="ru-RU" b="1" dirty="0" err="1" smtClean="0">
                <a:latin typeface="Book Antiqua" pitchFamily="18" charset="0"/>
              </a:rPr>
              <a:t>уроків</a:t>
            </a:r>
            <a:r>
              <a:rPr lang="ru-RU" b="1" dirty="0" smtClean="0">
                <a:latin typeface="Book Antiqua" pitchFamily="18" charset="0"/>
              </a:rPr>
              <a:t>, </a:t>
            </a:r>
            <a:r>
              <a:rPr lang="ru-RU" b="1" dirty="0" err="1" smtClean="0">
                <a:latin typeface="Book Antiqua" pitchFamily="18" charset="0"/>
              </a:rPr>
              <a:t>виховних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dirty="0" err="1" smtClean="0">
                <a:latin typeface="Book Antiqua" pitchFamily="18" charset="0"/>
              </a:rPr>
              <a:t>заходів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dirty="0" err="1" smtClean="0">
                <a:latin typeface="Book Antiqua" pitchFamily="18" charset="0"/>
              </a:rPr>
              <a:t>з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dirty="0" err="1" smtClean="0">
                <a:latin typeface="Book Antiqua" pitchFamily="18" charset="0"/>
              </a:rPr>
              <a:t>використанням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dirty="0" err="1" smtClean="0">
                <a:latin typeface="Book Antiqua" pitchFamily="18" charset="0"/>
              </a:rPr>
              <a:t>будь-яких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dirty="0" err="1" smtClean="0">
                <a:latin typeface="Book Antiqua" pitchFamily="18" charset="0"/>
              </a:rPr>
              <a:t>засобів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dirty="0" err="1" smtClean="0">
                <a:latin typeface="Book Antiqua" pitchFamily="18" charset="0"/>
              </a:rPr>
              <a:t>інформації</a:t>
            </a:r>
            <a:r>
              <a:rPr lang="ru-RU" b="1" dirty="0" smtClean="0">
                <a:latin typeface="Book Antiqua" pitchFamily="18" charset="0"/>
              </a:rPr>
              <a:t>, </a:t>
            </a:r>
          </a:p>
          <a:p>
            <a:pPr marL="548640" indent="-41148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err="1" smtClean="0">
                <a:latin typeface="Book Antiqua" pitchFamily="18" charset="0"/>
              </a:rPr>
              <a:t>займатись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dirty="0" err="1" smtClean="0">
                <a:latin typeface="Book Antiqua" pitchFamily="18" charset="0"/>
              </a:rPr>
              <a:t>самоосвітою</a:t>
            </a:r>
            <a:r>
              <a:rPr lang="ru-RU" b="1" dirty="0" smtClean="0">
                <a:latin typeface="Book Antiqua" pitchFamily="18" charset="0"/>
              </a:rPr>
              <a:t>,</a:t>
            </a:r>
          </a:p>
          <a:p>
            <a:pPr marL="548640" indent="-41148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latin typeface="Book Antiqua" pitchFamily="18" charset="0"/>
              </a:rPr>
              <a:t>творчо працювати самостійно та з учнями, залучаючи різноманітні інформаційні ресурси,</a:t>
            </a:r>
          </a:p>
          <a:p>
            <a:pPr marL="548640" indent="-41148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latin typeface="Book Antiqua" pitchFamily="18" charset="0"/>
              </a:rPr>
              <a:t>використання баз  даних  з                  окремих  предметів.</a:t>
            </a:r>
            <a:endParaRPr lang="ru-RU" b="1" dirty="0" smtClean="0">
              <a:latin typeface="Book Antiqua" pitchFamily="18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tx1"/>
                </a:solidFill>
                <a:cs typeface="Times New Roman" pitchFamily="18" charset="0"/>
              </a:rPr>
              <a:t> БІБЛІОТЕЧНО-ІНФОРМАЦІЙНИЙ ЦЕНТР</a:t>
            </a:r>
            <a:br>
              <a:rPr lang="uk-UA" sz="32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tx1"/>
                </a:solidFill>
                <a:cs typeface="Times New Roman" pitchFamily="18" charset="0"/>
              </a:rPr>
              <a:t>дає можливість  ВЧИТЕЛЯМ </a:t>
            </a:r>
            <a:r>
              <a:rPr lang="uk-UA" sz="3200" b="1" dirty="0" smtClean="0">
                <a:solidFill>
                  <a:schemeClr val="tx1"/>
                </a:solidFill>
                <a:latin typeface="Book Antiqua" pitchFamily="18" charset="0"/>
              </a:rPr>
              <a:t>:</a:t>
            </a:r>
            <a:endParaRPr lang="ru-RU" sz="3200" b="1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39939" name="Picture 3" descr="C:\Users\07\Desktop\ПРОЕКТ\дист.освіт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4314825"/>
            <a:ext cx="19431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</a:rPr>
              <a:t>Переваги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</a:rPr>
              <a:t>БІЦ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</a:rPr>
              <a:t> порівняно з сьогоднішньою бібліотекою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0962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628775"/>
            <a:ext cx="8964612" cy="52292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400" smtClean="0">
                <a:solidFill>
                  <a:srgbClr val="7030A0"/>
                </a:solidFill>
                <a:latin typeface="Arial Black" pitchFamily="34" charset="0"/>
              </a:rPr>
              <a:t> БІБЛІОТЕЧНО –ІНФОРМАЦІЙНИЙ ЦЕНТР ШКОЛИ,</a:t>
            </a:r>
          </a:p>
          <a:p>
            <a:pPr>
              <a:buFont typeface="Wingdings 2" pitchFamily="18" charset="2"/>
              <a:buNone/>
            </a:pPr>
            <a:r>
              <a:rPr lang="uk-UA" sz="2400" smtClean="0">
                <a:solidFill>
                  <a:srgbClr val="7030A0"/>
                </a:solidFill>
                <a:latin typeface="Arial Black" pitchFamily="34" charset="0"/>
              </a:rPr>
              <a:t>ЦЕ:</a:t>
            </a:r>
          </a:p>
          <a:p>
            <a:pPr>
              <a:buFont typeface="Wingdings" pitchFamily="2" charset="2"/>
              <a:buChar char="q"/>
            </a:pPr>
            <a:r>
              <a:rPr lang="uk-UA" sz="2400" b="1" smtClean="0">
                <a:solidFill>
                  <a:srgbClr val="002060"/>
                </a:solidFill>
              </a:rPr>
              <a:t>оновлення фонду реорганізованої бібліотеки школи</a:t>
            </a:r>
          </a:p>
          <a:p>
            <a:pPr>
              <a:buFont typeface="Wingdings" pitchFamily="2" charset="2"/>
              <a:buChar char="q"/>
            </a:pPr>
            <a:r>
              <a:rPr lang="uk-UA" sz="2400" b="1" smtClean="0">
                <a:solidFill>
                  <a:srgbClr val="002060"/>
                </a:solidFill>
              </a:rPr>
              <a:t>створення сучасних робочих місць для самостійного пошуку і опрацювання інформації користувачами</a:t>
            </a:r>
            <a:endParaRPr lang="ru-RU" sz="2400" b="1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uk-UA" sz="2400" b="1" smtClean="0">
                <a:solidFill>
                  <a:srgbClr val="002060"/>
                </a:solidFill>
                <a:cs typeface="Times New Roman" pitchFamily="18" charset="0"/>
              </a:rPr>
              <a:t>підключення до мережі Інтернет, використання Інтернет - ресурсів</a:t>
            </a:r>
            <a:endParaRPr lang="ru-RU" sz="2400" b="1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uk-UA" sz="2400" b="1" smtClean="0">
                <a:solidFill>
                  <a:srgbClr val="002060"/>
                </a:solidFill>
              </a:rPr>
              <a:t>використання комп’ютерно-мережевих технологій</a:t>
            </a:r>
            <a:endParaRPr lang="ru-RU" sz="2400" b="1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uk-UA" sz="2400" b="1" smtClean="0">
                <a:solidFill>
                  <a:srgbClr val="002060"/>
                </a:solidFill>
                <a:cs typeface="Times New Roman" pitchFamily="18" charset="0"/>
              </a:rPr>
              <a:t>використання інфорінформа-ційних ресурсів бібліотек України</a:t>
            </a:r>
          </a:p>
          <a:p>
            <a:pPr>
              <a:buFont typeface="Wingdings" pitchFamily="2" charset="2"/>
              <a:buChar char="q"/>
            </a:pPr>
            <a:r>
              <a:rPr lang="uk-UA" sz="2400" b="1" smtClean="0">
                <a:solidFill>
                  <a:srgbClr val="002060"/>
                </a:solidFill>
              </a:rPr>
              <a:t>взаємодія всіх учасників навчально-виховного  процесу в інформаційному просторі</a:t>
            </a:r>
          </a:p>
          <a:p>
            <a:pPr>
              <a:buFont typeface="Wingdings" pitchFamily="2" charset="2"/>
              <a:buChar char="q"/>
            </a:pPr>
            <a:endParaRPr lang="ru-RU" sz="2400" smtClean="0"/>
          </a:p>
          <a:p>
            <a:pPr>
              <a:buFont typeface="Wingdings" pitchFamily="2" charset="2"/>
              <a:buChar char="q"/>
            </a:pPr>
            <a:endParaRPr lang="ru-RU" sz="2400" b="1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endParaRPr lang="uk-UA" sz="240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sz="240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smtClean="0"/>
          </a:p>
        </p:txBody>
      </p:sp>
      <p:pic>
        <p:nvPicPr>
          <p:cNvPr id="5" name="Рисунок 4" descr="j0231572[1]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55679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5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</a:rPr>
              <a:t>Використані </a:t>
            </a:r>
            <a:r>
              <a:rPr lang="uk-UA" b="1" dirty="0" err="1" smtClean="0">
                <a:solidFill>
                  <a:srgbClr val="002060"/>
                </a:solidFill>
              </a:rPr>
              <a:t>Інтернет-ресурси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1986" name="Содержимое 2"/>
          <p:cNvSpPr>
            <a:spLocks noGrp="1"/>
          </p:cNvSpPr>
          <p:nvPr>
            <p:ph sz="quarter" idx="1"/>
          </p:nvPr>
        </p:nvSpPr>
        <p:spPr>
          <a:xfrm>
            <a:off x="900113" y="836613"/>
            <a:ext cx="7772400" cy="5472112"/>
          </a:xfrm>
        </p:spPr>
        <p:txBody>
          <a:bodyPr/>
          <a:lstStyle/>
          <a:p>
            <a:r>
              <a:rPr lang="en-US" sz="1800" smtClean="0">
                <a:hlinkClick r:id="rId2"/>
              </a:rPr>
              <a:t>http://arhschool43.ru/index.php?option=com_content&amp;view=article&amp;id=125&amp;Itemid=118</a:t>
            </a:r>
            <a:endParaRPr lang="uk-UA" sz="1800" smtClean="0"/>
          </a:p>
          <a:p>
            <a:r>
              <a:rPr lang="en-US" sz="1800" smtClean="0">
                <a:hlinkClick r:id="rId3"/>
              </a:rPr>
              <a:t>http://zavetleninsciy.klasna.com/ru/site/shkolnaya-biblioteka--inf.html</a:t>
            </a:r>
            <a:endParaRPr lang="uk-UA" sz="1800" smtClean="0"/>
          </a:p>
          <a:p>
            <a:r>
              <a:rPr lang="en-US" sz="1800" smtClean="0">
                <a:hlinkClick r:id="rId4"/>
              </a:rPr>
              <a:t>http://lib2.znaimo.com.ua/docs/2800/index-29938.html</a:t>
            </a:r>
            <a:endParaRPr lang="uk-UA" sz="1800" smtClean="0"/>
          </a:p>
          <a:p>
            <a:r>
              <a:rPr lang="en-US" sz="1800" smtClean="0">
                <a:hlinkClick r:id="rId5"/>
              </a:rPr>
              <a:t>http://dok.znaimo.com.ua/docs/index-26006.html</a:t>
            </a:r>
            <a:endParaRPr lang="uk-UA" sz="1800" smtClean="0"/>
          </a:p>
          <a:p>
            <a:r>
              <a:rPr lang="en-US" sz="1800" smtClean="0">
                <a:hlinkClick r:id="rId6"/>
              </a:rPr>
              <a:t>http://schoollibrary.ioso.ru/index.php?news_id=337</a:t>
            </a:r>
            <a:endParaRPr lang="uk-UA" sz="1800" smtClean="0"/>
          </a:p>
          <a:p>
            <a:r>
              <a:rPr lang="en-US" sz="1800" smtClean="0">
                <a:hlinkClick r:id="rId7"/>
              </a:rPr>
              <a:t>http://lib.pmg17.vn.ua/shklnim_bblotekaryam.html</a:t>
            </a:r>
            <a:endParaRPr lang="uk-UA" sz="1800" smtClean="0"/>
          </a:p>
          <a:p>
            <a:r>
              <a:rPr lang="en-US" sz="1800" smtClean="0">
                <a:hlinkClick r:id="rId8"/>
              </a:rPr>
              <a:t>http://zakon.nau.ua/doc/?uid=1152.747.0</a:t>
            </a:r>
            <a:endParaRPr lang="uk-UA" sz="1800" smtClean="0"/>
          </a:p>
          <a:p>
            <a:r>
              <a:rPr lang="en-US" sz="1800" smtClean="0">
                <a:hlinkClick r:id="rId9"/>
              </a:rPr>
              <a:t>http://www.slideshare.net/Iovzhenko/ss-8223148</a:t>
            </a:r>
            <a:endParaRPr lang="uk-UA" sz="1800" smtClean="0"/>
          </a:p>
          <a:p>
            <a:r>
              <a:rPr lang="en-US" sz="1800" smtClean="0">
                <a:hlinkClick r:id="rId10"/>
              </a:rPr>
              <a:t>http://dok.znaimo.com.ua/docs/index-32717.html</a:t>
            </a:r>
            <a:endParaRPr lang="uk-UA" sz="1800" smtClean="0"/>
          </a:p>
          <a:p>
            <a:r>
              <a:rPr lang="en-US" sz="1800" smtClean="0">
                <a:hlinkClick r:id="rId11"/>
              </a:rPr>
              <a:t>http://lib.znaimo.com.ua/docs/169/index-57840.html</a:t>
            </a:r>
            <a:endParaRPr lang="uk-UA" sz="1800" smtClean="0"/>
          </a:p>
          <a:p>
            <a:endParaRPr lang="uk-UA" sz="1800" smtClean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70702" name="AutoShape 46"/>
          <p:cNvSpPr>
            <a:spLocks noChangeArrowheads="1"/>
          </p:cNvSpPr>
          <p:nvPr/>
        </p:nvSpPr>
        <p:spPr bwMode="ltGray">
          <a:xfrm rot="5400000">
            <a:off x="-26987" y="1584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  <p:sp>
        <p:nvSpPr>
          <p:cNvPr id="70703" name="AutoShape 47"/>
          <p:cNvSpPr>
            <a:spLocks noChangeArrowheads="1"/>
          </p:cNvSpPr>
          <p:nvPr/>
        </p:nvSpPr>
        <p:spPr bwMode="ltGray">
          <a:xfrm rot="5400000" flipH="1">
            <a:off x="379949" y="1788405"/>
            <a:ext cx="4032250" cy="4145089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cs typeface="+mn-cs"/>
              </a:rPr>
              <a:t>ФОНД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cs typeface="+mn-cs"/>
              </a:rPr>
              <a:t>Бібліотеки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0000"/>
                </a:solidFill>
                <a:cs typeface="+mn-cs"/>
              </a:rPr>
              <a:t>34311прим.</a:t>
            </a:r>
            <a:endParaRPr lang="ru-RU" sz="2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70704" name="AutoShape 48"/>
          <p:cNvSpPr>
            <a:spLocks noChangeArrowheads="1"/>
          </p:cNvSpPr>
          <p:nvPr/>
        </p:nvSpPr>
        <p:spPr bwMode="gray">
          <a:xfrm>
            <a:off x="4284663" y="50847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uk-UA">
                <a:solidFill>
                  <a:srgbClr val="262626"/>
                </a:solidFill>
                <a:latin typeface="Cambria" pitchFamily="18" charset="0"/>
              </a:rPr>
              <a:t> іншими мовами – 27</a:t>
            </a:r>
          </a:p>
          <a:p>
            <a:pPr eaLnBrk="0" hangingPunct="0"/>
            <a:endParaRPr lang="en-US" b="1">
              <a:solidFill>
                <a:schemeClr val="tx2"/>
              </a:solidFill>
              <a:latin typeface="Perpetua"/>
            </a:endParaRPr>
          </a:p>
        </p:txBody>
      </p:sp>
      <p:sp>
        <p:nvSpPr>
          <p:cNvPr id="70705" name="AutoShape 49"/>
          <p:cNvSpPr>
            <a:spLocks noChangeArrowheads="1"/>
          </p:cNvSpPr>
          <p:nvPr/>
        </p:nvSpPr>
        <p:spPr bwMode="gray">
          <a:xfrm>
            <a:off x="4500563" y="42926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uk-UA">
                <a:solidFill>
                  <a:srgbClr val="262626"/>
                </a:solidFill>
                <a:latin typeface="Cambria" pitchFamily="18" charset="0"/>
              </a:rPr>
              <a:t> російською мовою – 5640</a:t>
            </a:r>
            <a:endParaRPr lang="ru-RU">
              <a:solidFill>
                <a:srgbClr val="262626"/>
              </a:solidFill>
              <a:latin typeface="Cambria" pitchFamily="18" charset="0"/>
            </a:endParaRPr>
          </a:p>
          <a:p>
            <a:pPr eaLnBrk="0" hangingPunct="0"/>
            <a:endParaRPr lang="en-US" b="1">
              <a:solidFill>
                <a:schemeClr val="tx2"/>
              </a:solidFill>
              <a:latin typeface="Perpetua"/>
            </a:endParaRPr>
          </a:p>
        </p:txBody>
      </p:sp>
      <p:sp>
        <p:nvSpPr>
          <p:cNvPr id="70706" name="AutoShape 50"/>
          <p:cNvSpPr>
            <a:spLocks noChangeArrowheads="1"/>
          </p:cNvSpPr>
          <p:nvPr/>
        </p:nvSpPr>
        <p:spPr bwMode="gray">
          <a:xfrm>
            <a:off x="4724400" y="34290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uk-UA">
                <a:solidFill>
                  <a:srgbClr val="262626"/>
                </a:solidFill>
                <a:latin typeface="Cambria" pitchFamily="18" charset="0"/>
              </a:rPr>
              <a:t> українською мовою – 3690</a:t>
            </a:r>
            <a:endParaRPr lang="ru-RU">
              <a:solidFill>
                <a:srgbClr val="262626"/>
              </a:solidFill>
              <a:latin typeface="Cambria" pitchFamily="18" charset="0"/>
            </a:endParaRPr>
          </a:p>
          <a:p>
            <a:pPr eaLnBrk="0" hangingPunct="0"/>
            <a:endParaRPr lang="en-US" b="1">
              <a:solidFill>
                <a:schemeClr val="tx2"/>
              </a:solidFill>
              <a:latin typeface="Perpetua"/>
            </a:endParaRPr>
          </a:p>
        </p:txBody>
      </p:sp>
      <p:sp>
        <p:nvSpPr>
          <p:cNvPr id="70707" name="AutoShape 51"/>
          <p:cNvSpPr>
            <a:spLocks noChangeArrowheads="1"/>
          </p:cNvSpPr>
          <p:nvPr/>
        </p:nvSpPr>
        <p:spPr bwMode="gray">
          <a:xfrm>
            <a:off x="4427538" y="25654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ХУДОЖНЯ ТА МЕТОДИЧНА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ЛІТЕРАТУРА -  9357примірників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0708" name="AutoShape 52"/>
          <p:cNvSpPr>
            <a:spLocks noChangeArrowheads="1"/>
          </p:cNvSpPr>
          <p:nvPr/>
        </p:nvSpPr>
        <p:spPr bwMode="gray">
          <a:xfrm>
            <a:off x="4067175" y="1844675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ПІДРУЧНИКИ  -   24954 примірників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5369" name="Group 53"/>
          <p:cNvGrpSpPr>
            <a:grpSpLocks/>
          </p:cNvGrpSpPr>
          <p:nvPr/>
        </p:nvGrpSpPr>
        <p:grpSpPr bwMode="auto">
          <a:xfrm>
            <a:off x="3851275" y="1989138"/>
            <a:ext cx="381000" cy="381000"/>
            <a:chOff x="2078" y="1680"/>
            <a:chExt cx="1615" cy="1615"/>
          </a:xfrm>
        </p:grpSpPr>
        <p:sp>
          <p:nvSpPr>
            <p:cNvPr id="1540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1540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0712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0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0714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0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mbria" pitchFamily="18" charset="0"/>
              </a:endParaRPr>
            </a:p>
          </p:txBody>
        </p:sp>
      </p:grpSp>
      <p:grpSp>
        <p:nvGrpSpPr>
          <p:cNvPr id="15370" name="Group 60"/>
          <p:cNvGrpSpPr>
            <a:grpSpLocks/>
          </p:cNvGrpSpPr>
          <p:nvPr/>
        </p:nvGrpSpPr>
        <p:grpSpPr bwMode="auto">
          <a:xfrm>
            <a:off x="4211638" y="2636838"/>
            <a:ext cx="381000" cy="381000"/>
            <a:chOff x="2078" y="1680"/>
            <a:chExt cx="1615" cy="1615"/>
          </a:xfrm>
        </p:grpSpPr>
        <p:sp>
          <p:nvSpPr>
            <p:cNvPr id="1539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1539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071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0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072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0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mbria" pitchFamily="18" charset="0"/>
              </a:endParaRPr>
            </a:p>
          </p:txBody>
        </p:sp>
      </p:grpSp>
      <p:grpSp>
        <p:nvGrpSpPr>
          <p:cNvPr id="15371" name="Group 67"/>
          <p:cNvGrpSpPr>
            <a:grpSpLocks/>
          </p:cNvGrpSpPr>
          <p:nvPr/>
        </p:nvGrpSpPr>
        <p:grpSpPr bwMode="auto">
          <a:xfrm>
            <a:off x="4500563" y="3500438"/>
            <a:ext cx="381000" cy="381000"/>
            <a:chOff x="2078" y="1680"/>
            <a:chExt cx="1615" cy="1615"/>
          </a:xfrm>
        </p:grpSpPr>
        <p:sp>
          <p:nvSpPr>
            <p:cNvPr id="15392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15393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0726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95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0728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97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mbria" pitchFamily="18" charset="0"/>
              </a:endParaRPr>
            </a:p>
          </p:txBody>
        </p:sp>
      </p:grpSp>
      <p:grpSp>
        <p:nvGrpSpPr>
          <p:cNvPr id="15372" name="Group 74"/>
          <p:cNvGrpSpPr>
            <a:grpSpLocks/>
          </p:cNvGrpSpPr>
          <p:nvPr/>
        </p:nvGrpSpPr>
        <p:grpSpPr bwMode="auto">
          <a:xfrm>
            <a:off x="4284663" y="4365625"/>
            <a:ext cx="381000" cy="381000"/>
            <a:chOff x="2078" y="1680"/>
            <a:chExt cx="1615" cy="1615"/>
          </a:xfrm>
        </p:grpSpPr>
        <p:sp>
          <p:nvSpPr>
            <p:cNvPr id="15386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15387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0733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89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0735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91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mbria" pitchFamily="18" charset="0"/>
              </a:endParaRPr>
            </a:p>
          </p:txBody>
        </p:sp>
      </p:grpSp>
      <p:grpSp>
        <p:nvGrpSpPr>
          <p:cNvPr id="15373" name="Group 81"/>
          <p:cNvGrpSpPr>
            <a:grpSpLocks/>
          </p:cNvGrpSpPr>
          <p:nvPr/>
        </p:nvGrpSpPr>
        <p:grpSpPr bwMode="auto">
          <a:xfrm>
            <a:off x="4067175" y="5229225"/>
            <a:ext cx="355600" cy="381000"/>
            <a:chOff x="2078" y="1680"/>
            <a:chExt cx="1615" cy="1615"/>
          </a:xfrm>
        </p:grpSpPr>
        <p:sp>
          <p:nvSpPr>
            <p:cNvPr id="15380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15381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074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83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074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85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mbria" pitchFamily="18" charset="0"/>
              </a:endParaRPr>
            </a:p>
          </p:txBody>
        </p:sp>
      </p:grpSp>
      <p:sp>
        <p:nvSpPr>
          <p:cNvPr id="46" name="Rectangle 2"/>
          <p:cNvSpPr txBox="1"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002060"/>
                </a:solidFill>
                <a:latin typeface="Book Antiqua" pitchFamily="18" charset="0"/>
              </a:rPr>
              <a:t>Така наша бібліотека</a:t>
            </a:r>
          </a:p>
        </p:txBody>
      </p:sp>
      <p:sp>
        <p:nvSpPr>
          <p:cNvPr id="47" name="Rectangle 5"/>
          <p:cNvSpPr>
            <a:spLocks noGrp="1" noChangeArrowheads="1"/>
          </p:cNvSpPr>
          <p:nvPr>
            <p:ph idx="1"/>
          </p:nvPr>
        </p:nvSpPr>
        <p:spPr>
          <a:xfrm>
            <a:off x="323528" y="1844824"/>
            <a:ext cx="1944216" cy="4032448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FontTx/>
              <a:buNone/>
            </a:pPr>
            <a:endParaRPr lang="uk-UA" sz="1800" b="1" smtClean="0">
              <a:solidFill>
                <a:srgbClr val="990000"/>
              </a:solidFill>
              <a:latin typeface="Book Antiqua" pitchFamily="18" charset="0"/>
              <a:cs typeface="Arial" charset="0"/>
            </a:endParaRPr>
          </a:p>
          <a:p>
            <a:pPr marL="0" indent="0">
              <a:buClr>
                <a:srgbClr val="000000"/>
              </a:buClr>
              <a:buFontTx/>
              <a:buNone/>
            </a:pPr>
            <a:r>
              <a:rPr lang="uk-UA" sz="1800" b="1" smtClean="0">
                <a:solidFill>
                  <a:srgbClr val="990000"/>
                </a:solidFill>
                <a:latin typeface="Book Antiqua" pitchFamily="18" charset="0"/>
                <a:cs typeface="Arial" charset="0"/>
              </a:rPr>
              <a:t>Займає – </a:t>
            </a:r>
          </a:p>
          <a:p>
            <a:pPr marL="0" indent="0">
              <a:buClr>
                <a:srgbClr val="000000"/>
              </a:buClr>
              <a:buFontTx/>
              <a:buNone/>
            </a:pPr>
            <a:r>
              <a:rPr lang="uk-UA" sz="1800" b="1" smtClean="0">
                <a:solidFill>
                  <a:srgbClr val="990000"/>
                </a:solidFill>
                <a:latin typeface="Book Antiqua" pitchFamily="18" charset="0"/>
                <a:cs typeface="Arial" charset="0"/>
              </a:rPr>
              <a:t>3 кімнати, </a:t>
            </a:r>
          </a:p>
          <a:p>
            <a:pPr marL="0" indent="0">
              <a:buClr>
                <a:srgbClr val="000000"/>
              </a:buClr>
              <a:buFontTx/>
              <a:buNone/>
            </a:pPr>
            <a:r>
              <a:rPr lang="uk-UA" sz="1800" b="1" smtClean="0">
                <a:solidFill>
                  <a:srgbClr val="990000"/>
                </a:solidFill>
                <a:latin typeface="Book Antiqua" pitchFamily="18" charset="0"/>
                <a:cs typeface="Arial" charset="0"/>
              </a:rPr>
              <a:t>площа – 76 кв.м</a:t>
            </a:r>
          </a:p>
          <a:p>
            <a:pPr marL="0" indent="0">
              <a:buClr>
                <a:srgbClr val="000000"/>
              </a:buClr>
              <a:buFontTx/>
              <a:buNone/>
            </a:pPr>
            <a:r>
              <a:rPr lang="uk-UA" sz="1800" b="1" smtClean="0">
                <a:solidFill>
                  <a:srgbClr val="990000"/>
                </a:solidFill>
                <a:latin typeface="Book Antiqua" pitchFamily="18" charset="0"/>
                <a:cs typeface="Arial" charset="0"/>
              </a:rPr>
              <a:t>Абонемент, Читальний зал,</a:t>
            </a:r>
          </a:p>
          <a:p>
            <a:pPr marL="0" indent="0">
              <a:buClr>
                <a:srgbClr val="000000"/>
              </a:buClr>
              <a:buFontTx/>
              <a:buNone/>
            </a:pPr>
            <a:r>
              <a:rPr lang="uk-UA" sz="1800" b="1" smtClean="0">
                <a:solidFill>
                  <a:srgbClr val="990000"/>
                </a:solidFill>
                <a:latin typeface="Book Antiqua" pitchFamily="18" charset="0"/>
                <a:cs typeface="Arial" charset="0"/>
              </a:rPr>
              <a:t>Книгосховище для підручників </a:t>
            </a:r>
            <a:endParaRPr lang="ru-RU" sz="1800" b="1" smtClean="0">
              <a:solidFill>
                <a:srgbClr val="990000"/>
              </a:solidFill>
              <a:latin typeface="Book Antiqua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0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0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0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0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0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0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04" grpId="0" animBg="1"/>
      <p:bldP spid="70705" grpId="0" animBg="1"/>
      <p:bldP spid="70706" grpId="0" animBg="1"/>
      <p:bldP spid="70707" grpId="0" animBg="1"/>
      <p:bldP spid="707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772400" cy="1196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0000"/>
                </a:solidFill>
              </a:rPr>
              <a:t>Роль бібліотеки в навчально-освітньому процесі школи</a:t>
            </a:r>
            <a:endParaRPr lang="ru-RU" b="1" dirty="0"/>
          </a:p>
        </p:txBody>
      </p:sp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914400" y="908050"/>
            <a:ext cx="7772400" cy="5545138"/>
          </a:xfrm>
        </p:spPr>
        <p:txBody>
          <a:bodyPr>
            <a:normAutofit/>
          </a:bodyPr>
          <a:lstStyle/>
          <a:p>
            <a:pPr marL="44450" indent="0">
              <a:lnSpc>
                <a:spcPct val="80000"/>
              </a:lnSpc>
              <a:buClr>
                <a:srgbClr val="644646"/>
              </a:buClr>
              <a:buFont typeface="Georgia" pitchFamily="18" charset="0"/>
              <a:buNone/>
            </a:pPr>
            <a:endParaRPr lang="ru-RU" sz="1400" smtClean="0">
              <a:solidFill>
                <a:srgbClr val="404040"/>
              </a:solidFill>
            </a:endParaRPr>
          </a:p>
          <a:p>
            <a:pPr marL="44450" indent="0">
              <a:lnSpc>
                <a:spcPct val="80000"/>
              </a:lnSpc>
              <a:buClr>
                <a:srgbClr val="644646"/>
              </a:buClr>
              <a:buFont typeface="Wingdings 2" pitchFamily="18" charset="2"/>
              <a:buChar char=""/>
            </a:pPr>
            <a:endParaRPr lang="ru-RU" sz="1400" smtClean="0">
              <a:solidFill>
                <a:srgbClr val="404040"/>
              </a:solidFill>
            </a:endParaRPr>
          </a:p>
          <a:p>
            <a:pPr marL="44450" indent="0">
              <a:lnSpc>
                <a:spcPct val="150000"/>
              </a:lnSpc>
              <a:buClr>
                <a:srgbClr val="644646"/>
              </a:buClr>
              <a:buFont typeface="Wingdings 2" pitchFamily="18" charset="2"/>
              <a:buChar char=""/>
            </a:pPr>
            <a:r>
              <a:rPr lang="ru-RU" sz="2000" b="1" smtClean="0"/>
              <a:t> Головна мета школи – забезпечення всебічного розвитку особистості шляхом навчання та виховання. </a:t>
            </a:r>
          </a:p>
          <a:p>
            <a:pPr marL="44450" indent="0">
              <a:lnSpc>
                <a:spcPct val="150000"/>
              </a:lnSpc>
              <a:buClr>
                <a:srgbClr val="644646"/>
              </a:buClr>
              <a:buFont typeface="Wingdings 2" pitchFamily="18" charset="2"/>
              <a:buChar char=""/>
            </a:pPr>
            <a:r>
              <a:rPr lang="ru-RU" sz="2000" b="1" smtClean="0"/>
              <a:t>Проблемна тема школи: «Впровадження інноваційних технологій в навчально – виховний процес»</a:t>
            </a:r>
          </a:p>
          <a:p>
            <a:pPr marL="44450" indent="0">
              <a:lnSpc>
                <a:spcPct val="150000"/>
              </a:lnSpc>
              <a:buClr>
                <a:srgbClr val="644646"/>
              </a:buClr>
              <a:buFont typeface="Wingdings 2" pitchFamily="18" charset="2"/>
              <a:buChar char=""/>
            </a:pPr>
            <a:r>
              <a:rPr lang="ru-RU" sz="2000" b="1" smtClean="0"/>
              <a:t>Шкільна бібліотека, здійснюючи бібліотечно-інформаційне забезпечення навчально-виховного процесу, відповідно меті школи та проблемній темі, над якою школа працює,  разом з педадогічним колективом, виконує єдину для школи державну програму національної освіти та виховання учнів. 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72400" cy="1009650"/>
          </a:xfrm>
        </p:spPr>
        <p:txBody>
          <a:bodyPr/>
          <a:lstStyle/>
          <a:p>
            <a:pPr algn="ctr"/>
            <a:r>
              <a:rPr lang="ru-RU" sz="3600" b="1" smtClean="0">
                <a:solidFill>
                  <a:srgbClr val="FF0000"/>
                </a:solidFill>
              </a:rPr>
              <a:t/>
            </a:r>
            <a:br>
              <a:rPr lang="ru-RU" sz="3600" b="1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/>
            </a:r>
            <a:br>
              <a:rPr lang="ru-RU" sz="3600" b="1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/>
            </a:r>
            <a:br>
              <a:rPr lang="ru-RU" sz="3600" b="1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/>
            </a:r>
            <a:br>
              <a:rPr lang="ru-RU" sz="3600" b="1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>Основн</a:t>
            </a:r>
            <a:r>
              <a:rPr lang="uk-UA" sz="3600" b="1" smtClean="0">
                <a:solidFill>
                  <a:srgbClr val="FF0000"/>
                </a:solidFill>
              </a:rPr>
              <a:t>і завдання шкільної бібліотеки</a:t>
            </a:r>
            <a:endParaRPr lang="ru-RU" sz="3600" b="1" smtClean="0">
              <a:solidFill>
                <a:srgbClr val="FF0000"/>
              </a:solidFill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96975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 smtClean="0"/>
              <a:t>інформувати, консультувати та допомагати читачеві у виборі книги;</a:t>
            </a:r>
          </a:p>
          <a:p>
            <a:pPr>
              <a:lnSpc>
                <a:spcPct val="90000"/>
              </a:lnSpc>
            </a:pPr>
            <a:r>
              <a:rPr lang="uk-UA" sz="2400" smtClean="0"/>
              <a:t>сприяти вивченню, задоволенню і розвитку інформаційних потреб і запитів, зростанню кола пізнавальних, читацьких інтересів;</a:t>
            </a:r>
          </a:p>
          <a:p>
            <a:pPr>
              <a:lnSpc>
                <a:spcPct val="90000"/>
              </a:lnSpc>
            </a:pPr>
            <a:r>
              <a:rPr lang="uk-UA" sz="2400" smtClean="0"/>
              <a:t>виховання в учнів інформаційної культури;</a:t>
            </a:r>
          </a:p>
          <a:p>
            <a:pPr>
              <a:lnSpc>
                <a:spcPct val="90000"/>
              </a:lnSpc>
            </a:pPr>
            <a:r>
              <a:rPr lang="uk-UA" sz="2400" smtClean="0"/>
              <a:t>виховання мислячого, вдумливого грамотного читача;</a:t>
            </a:r>
          </a:p>
          <a:p>
            <a:pPr>
              <a:lnSpc>
                <a:spcPct val="90000"/>
              </a:lnSpc>
            </a:pPr>
            <a:r>
              <a:rPr lang="uk-UA" sz="2400" smtClean="0"/>
              <a:t>створювати комфортне бібліотечне середовище, забезпечувати реформування бібліотеки в таку, яка б включала як традиційні, так і сучасні носії інформації.</a:t>
            </a:r>
            <a:endParaRPr lang="ru-RU" sz="2400" smtClean="0"/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4868863"/>
            <a:ext cx="2073275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613" cy="17732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Свою </a:t>
            </a:r>
            <a:r>
              <a:rPr lang="ru-RU" sz="3600" b="1" dirty="0" err="1" smtClean="0">
                <a:solidFill>
                  <a:srgbClr val="FF0000"/>
                </a:solidFill>
              </a:rPr>
              <a:t>діяльність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бібліотека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здійснює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відповідно</a:t>
            </a:r>
            <a:r>
              <a:rPr lang="ru-RU" sz="3600" b="1" dirty="0" smtClean="0">
                <a:solidFill>
                  <a:srgbClr val="FF0000"/>
                </a:solidFill>
              </a:rPr>
              <a:t> до плану </a:t>
            </a:r>
            <a:r>
              <a:rPr lang="ru-RU" sz="3600" b="1" dirty="0" err="1" smtClean="0">
                <a:solidFill>
                  <a:srgbClr val="FF0000"/>
                </a:solidFill>
              </a:rPr>
              <a:t>роботи</a:t>
            </a:r>
            <a:r>
              <a:rPr lang="ru-RU" sz="3600" b="1" dirty="0" smtClean="0">
                <a:solidFill>
                  <a:srgbClr val="FF0000"/>
                </a:solidFill>
              </a:rPr>
              <a:t> та </a:t>
            </a:r>
            <a:r>
              <a:rPr lang="ru-RU" sz="3600" b="1" dirty="0" err="1" smtClean="0">
                <a:solidFill>
                  <a:srgbClr val="FF0000"/>
                </a:solidFill>
              </a:rPr>
              <a:t>керуючись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законодавчо-нормативними</a:t>
            </a:r>
            <a:r>
              <a:rPr lang="ru-RU" sz="3600" b="1" dirty="0" smtClean="0">
                <a:solidFill>
                  <a:srgbClr val="FF0000"/>
                </a:solidFill>
              </a:rPr>
              <a:t> документами: </a:t>
            </a:r>
            <a:endParaRPr lang="ru-RU" sz="3600" dirty="0"/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539750" y="1844675"/>
            <a:ext cx="7772400" cy="4572000"/>
          </a:xfrm>
        </p:spPr>
        <p:txBody>
          <a:bodyPr/>
          <a:lstStyle/>
          <a:p>
            <a:r>
              <a:rPr lang="ru-RU" sz="2800" dirty="0" smtClean="0"/>
              <a:t> Законом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«Про </a:t>
            </a:r>
            <a:r>
              <a:rPr lang="ru-RU" sz="2800" dirty="0" err="1" smtClean="0"/>
              <a:t>бібліотеку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бібліотечну</a:t>
            </a:r>
            <a:r>
              <a:rPr lang="ru-RU" sz="2800" dirty="0" smtClean="0"/>
              <a:t> справу»; </a:t>
            </a:r>
          </a:p>
          <a:p>
            <a:r>
              <a:rPr lang="ru-RU" sz="2800" dirty="0" smtClean="0"/>
              <a:t> Законом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«Про </a:t>
            </a:r>
            <a:r>
              <a:rPr lang="ru-RU" sz="2800" dirty="0" err="1" smtClean="0"/>
              <a:t>освіту</a:t>
            </a:r>
            <a:r>
              <a:rPr lang="ru-RU" sz="2800" dirty="0" smtClean="0"/>
              <a:t>»; </a:t>
            </a:r>
          </a:p>
          <a:p>
            <a:r>
              <a:rPr lang="ru-RU" sz="2800" dirty="0" smtClean="0"/>
              <a:t> </a:t>
            </a:r>
            <a:r>
              <a:rPr lang="ru-RU" sz="2800" dirty="0" err="1" smtClean="0"/>
              <a:t>Положенням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шкільну</a:t>
            </a:r>
            <a:r>
              <a:rPr lang="ru-RU" sz="2800" dirty="0" smtClean="0"/>
              <a:t> </a:t>
            </a:r>
            <a:r>
              <a:rPr lang="ru-RU" sz="2800" dirty="0" err="1" smtClean="0"/>
              <a:t>бібліотеку</a:t>
            </a:r>
            <a:r>
              <a:rPr lang="ru-RU" sz="2800" dirty="0" smtClean="0"/>
              <a:t> </a:t>
            </a:r>
          </a:p>
          <a:p>
            <a:pPr lvl="0"/>
            <a:r>
              <a:rPr lang="uk-UA" sz="2800" dirty="0" smtClean="0"/>
              <a:t>Положення про бібліотеку середнього загальноосвітнього закладу і профтехучилища. </a:t>
            </a:r>
            <a:endParaRPr lang="ru-RU" sz="2800" dirty="0" smtClean="0"/>
          </a:p>
          <a:p>
            <a:r>
              <a:rPr lang="ru-RU" sz="2800" dirty="0" smtClean="0"/>
              <a:t> </a:t>
            </a:r>
            <a:r>
              <a:rPr lang="ru-RU" sz="2800" dirty="0" err="1" smtClean="0"/>
              <a:t>Інструкцією</a:t>
            </a:r>
            <a:r>
              <a:rPr lang="ru-RU" sz="2800" dirty="0" smtClean="0"/>
              <a:t> про порядок доставки, </a:t>
            </a:r>
            <a:r>
              <a:rPr lang="ru-RU" sz="2800" dirty="0" err="1" smtClean="0"/>
              <a:t>комплектування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облік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літератури</a:t>
            </a:r>
            <a:r>
              <a:rPr lang="ru-RU" sz="2800" dirty="0" smtClean="0"/>
              <a:t>. </a:t>
            </a:r>
          </a:p>
          <a:p>
            <a:endParaRPr lang="ru-RU" sz="2800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0725" y="4005064"/>
            <a:ext cx="207327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ChangeArrowheads="1"/>
          </p:cNvSpPr>
          <p:nvPr/>
        </p:nvSpPr>
        <p:spPr bwMode="auto">
          <a:xfrm>
            <a:off x="3132138" y="2997200"/>
            <a:ext cx="2303462" cy="84455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spcAft>
                <a:spcPts val="1000"/>
              </a:spcAft>
            </a:pPr>
            <a:endParaRPr lang="uk-UA" sz="1100"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uk-UA" sz="2200" b="1">
                <a:solidFill>
                  <a:srgbClr val="0000FF"/>
                </a:solidFill>
                <a:latin typeface="Arial Black" pitchFamily="34" charset="0"/>
              </a:rPr>
              <a:t>БІБЛІОТЕКА</a:t>
            </a:r>
            <a:endParaRPr lang="ru-RU">
              <a:latin typeface="Arial Black" pitchFamily="34" charset="0"/>
            </a:endParaRPr>
          </a:p>
        </p:txBody>
      </p:sp>
      <p:sp>
        <p:nvSpPr>
          <p:cNvPr id="19458" name="AutoShape 3"/>
          <p:cNvSpPr>
            <a:spLocks noChangeArrowheads="1"/>
          </p:cNvSpPr>
          <p:nvPr/>
        </p:nvSpPr>
        <p:spPr bwMode="auto">
          <a:xfrm>
            <a:off x="395288" y="476250"/>
            <a:ext cx="2089150" cy="122555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600" b="1">
                <a:solidFill>
                  <a:srgbClr val="0000FF"/>
                </a:solidFill>
                <a:latin typeface="Calibri" pitchFamily="34" charset="0"/>
              </a:rPr>
              <a:t>КОМПЛЕКТУВАННЯ БІБЛІОТЕЧНОГО ФОНДУ</a:t>
            </a:r>
            <a:endParaRPr lang="ru-RU" b="1">
              <a:latin typeface="Cambria" pitchFamily="18" charset="0"/>
            </a:endParaRPr>
          </a:p>
        </p:txBody>
      </p:sp>
      <p:sp>
        <p:nvSpPr>
          <p:cNvPr id="19459" name="AutoShape 4"/>
          <p:cNvSpPr>
            <a:spLocks noChangeArrowheads="1"/>
          </p:cNvSpPr>
          <p:nvPr/>
        </p:nvSpPr>
        <p:spPr bwMode="auto">
          <a:xfrm>
            <a:off x="3203575" y="908050"/>
            <a:ext cx="2232025" cy="1368425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600" b="1">
                <a:solidFill>
                  <a:srgbClr val="0000FF"/>
                </a:solidFill>
                <a:latin typeface="Calibri" pitchFamily="34" charset="0"/>
              </a:rPr>
              <a:t>РОБОТА  ЩОДО КОМПЛЕКТУВАННЯ ТА ЗБЕРЕЖЕННЯ ФОНДУ</a:t>
            </a:r>
            <a:endParaRPr lang="ru-RU" b="1">
              <a:latin typeface="Cambria" pitchFamily="18" charset="0"/>
            </a:endParaRPr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6084888" y="620713"/>
            <a:ext cx="2014537" cy="1152525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600" b="1">
                <a:solidFill>
                  <a:srgbClr val="0000FF"/>
                </a:solidFill>
                <a:latin typeface="Calibri" pitchFamily="34" charset="0"/>
              </a:rPr>
              <a:t>АКЦІЯ</a:t>
            </a:r>
          </a:p>
          <a:p>
            <a:pPr algn="ctr">
              <a:spcAft>
                <a:spcPts val="1000"/>
              </a:spcAft>
            </a:pPr>
            <a:r>
              <a:rPr lang="uk-UA" sz="1600" b="1">
                <a:solidFill>
                  <a:srgbClr val="0000FF"/>
                </a:solidFill>
                <a:latin typeface="Calibri" pitchFamily="34" charset="0"/>
              </a:rPr>
              <a:t>   «ЖИВИ, КНИГО!»</a:t>
            </a:r>
            <a:endParaRPr lang="ru-RU" b="1">
              <a:latin typeface="Cambria" pitchFamily="18" charset="0"/>
            </a:endParaRPr>
          </a:p>
        </p:txBody>
      </p:sp>
      <p:sp>
        <p:nvSpPr>
          <p:cNvPr id="19461" name="AutoShape 6"/>
          <p:cNvSpPr>
            <a:spLocks noChangeArrowheads="1"/>
          </p:cNvSpPr>
          <p:nvPr/>
        </p:nvSpPr>
        <p:spPr bwMode="auto">
          <a:xfrm>
            <a:off x="250825" y="2997200"/>
            <a:ext cx="1944688" cy="1008063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600" b="1">
                <a:solidFill>
                  <a:srgbClr val="0000FF"/>
                </a:solidFill>
                <a:latin typeface="Calibri" pitchFamily="34" charset="0"/>
              </a:rPr>
              <a:t>МЕТОДИЧНА РОБОТА:</a:t>
            </a:r>
          </a:p>
          <a:p>
            <a:pPr algn="ctr">
              <a:spcAft>
                <a:spcPts val="1000"/>
              </a:spcAft>
            </a:pPr>
            <a:endParaRPr lang="ru-RU" b="1">
              <a:latin typeface="Cambria" pitchFamily="18" charset="0"/>
            </a:endParaRPr>
          </a:p>
        </p:txBody>
      </p:sp>
      <p:sp>
        <p:nvSpPr>
          <p:cNvPr id="19462" name="AutoShape 7"/>
          <p:cNvSpPr>
            <a:spLocks noChangeArrowheads="1"/>
          </p:cNvSpPr>
          <p:nvPr/>
        </p:nvSpPr>
        <p:spPr bwMode="auto">
          <a:xfrm>
            <a:off x="6588125" y="2924175"/>
            <a:ext cx="2087563" cy="100965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600" b="1">
                <a:solidFill>
                  <a:srgbClr val="0000FF"/>
                </a:solidFill>
                <a:latin typeface="Calibri" pitchFamily="34" charset="0"/>
              </a:rPr>
              <a:t>ІНФОРМАЦІЙНА РОБОТА:</a:t>
            </a:r>
          </a:p>
          <a:p>
            <a:pPr algn="ctr">
              <a:spcAft>
                <a:spcPts val="1000"/>
              </a:spcAft>
            </a:pPr>
            <a:r>
              <a:rPr lang="uk-UA" sz="1400">
                <a:solidFill>
                  <a:srgbClr val="0000FF"/>
                </a:solidFill>
                <a:latin typeface="Calibri" pitchFamily="34" charset="0"/>
              </a:rPr>
              <a:t>,</a:t>
            </a:r>
          </a:p>
          <a:p>
            <a:pPr algn="ctr">
              <a:spcAft>
                <a:spcPts val="1000"/>
              </a:spcAft>
            </a:pPr>
            <a:endParaRPr lang="ru-RU" sz="1400">
              <a:latin typeface="Cambria" pitchFamily="18" charset="0"/>
            </a:endParaRPr>
          </a:p>
        </p:txBody>
      </p:sp>
      <p:sp>
        <p:nvSpPr>
          <p:cNvPr id="19463" name="AutoShape 8"/>
          <p:cNvSpPr>
            <a:spLocks noChangeArrowheads="1"/>
          </p:cNvSpPr>
          <p:nvPr/>
        </p:nvSpPr>
        <p:spPr bwMode="auto">
          <a:xfrm>
            <a:off x="2339975" y="4365625"/>
            <a:ext cx="4248150" cy="503238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2000" b="1">
                <a:solidFill>
                  <a:srgbClr val="0000FF"/>
                </a:solidFill>
                <a:latin typeface="Calibri" pitchFamily="34" charset="0"/>
              </a:rPr>
              <a:t>ФОРМИ РОБОТИ</a:t>
            </a:r>
            <a:endParaRPr lang="ru-RU" b="1">
              <a:latin typeface="Cambria" pitchFamily="18" charset="0"/>
            </a:endParaRPr>
          </a:p>
        </p:txBody>
      </p:sp>
      <p:sp>
        <p:nvSpPr>
          <p:cNvPr id="19464" name="AutoShape 9"/>
          <p:cNvSpPr>
            <a:spLocks noChangeArrowheads="1"/>
          </p:cNvSpPr>
          <p:nvPr/>
        </p:nvSpPr>
        <p:spPr bwMode="auto">
          <a:xfrm>
            <a:off x="250825" y="5516563"/>
            <a:ext cx="2160588" cy="1081087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sz="1600" b="1">
                <a:solidFill>
                  <a:srgbClr val="0000FF"/>
                </a:solidFill>
                <a:latin typeface="Calibri" pitchFamily="34" charset="0"/>
              </a:rPr>
              <a:t>ІНДИВІДУАЛЬНЕ</a:t>
            </a:r>
          </a:p>
          <a:p>
            <a:pPr>
              <a:spcAft>
                <a:spcPts val="1000"/>
              </a:spcAft>
            </a:pPr>
            <a:r>
              <a:rPr lang="uk-UA" sz="1600" b="1">
                <a:solidFill>
                  <a:srgbClr val="0000FF"/>
                </a:solidFill>
                <a:latin typeface="Calibri" pitchFamily="34" charset="0"/>
              </a:rPr>
              <a:t>КЕРІВНИЦТВО</a:t>
            </a:r>
          </a:p>
          <a:p>
            <a:pPr>
              <a:spcAft>
                <a:spcPts val="1000"/>
              </a:spcAft>
            </a:pPr>
            <a:r>
              <a:rPr lang="uk-UA" sz="1600" b="1">
                <a:solidFill>
                  <a:srgbClr val="0000FF"/>
                </a:solidFill>
                <a:latin typeface="Calibri" pitchFamily="34" charset="0"/>
              </a:rPr>
              <a:t>ЧИТАННЯМ</a:t>
            </a:r>
            <a:endParaRPr lang="ru-RU">
              <a:latin typeface="Cambria" pitchFamily="18" charset="0"/>
            </a:endParaRPr>
          </a:p>
        </p:txBody>
      </p:sp>
      <p:sp>
        <p:nvSpPr>
          <p:cNvPr id="19465" name="AutoShape 10"/>
          <p:cNvSpPr>
            <a:spLocks noChangeArrowheads="1"/>
          </p:cNvSpPr>
          <p:nvPr/>
        </p:nvSpPr>
        <p:spPr bwMode="auto">
          <a:xfrm>
            <a:off x="2771775" y="5300663"/>
            <a:ext cx="3095625" cy="792162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600" b="1">
                <a:solidFill>
                  <a:srgbClr val="0000FF"/>
                </a:solidFill>
                <a:latin typeface="Calibri" pitchFamily="34" charset="0"/>
              </a:rPr>
              <a:t>МАСОВА  РОБОТА</a:t>
            </a:r>
            <a:endParaRPr lang="uk-UA" sz="1600">
              <a:solidFill>
                <a:srgbClr val="0000FF"/>
              </a:solidFill>
              <a:latin typeface="Calibri" pitchFamily="34" charset="0"/>
            </a:endParaRPr>
          </a:p>
          <a:p>
            <a:pPr algn="ctr">
              <a:spcAft>
                <a:spcPts val="1000"/>
              </a:spcAft>
            </a:pPr>
            <a:endParaRPr lang="uk-UA" sz="1600">
              <a:solidFill>
                <a:srgbClr val="0000FF"/>
              </a:solidFill>
              <a:latin typeface="Calibri" pitchFamily="34" charset="0"/>
            </a:endParaRPr>
          </a:p>
          <a:p>
            <a:pPr algn="ctr">
              <a:spcAft>
                <a:spcPts val="1000"/>
              </a:spcAft>
            </a:pPr>
            <a:endParaRPr lang="ru-RU">
              <a:latin typeface="Cambria" pitchFamily="18" charset="0"/>
            </a:endParaRPr>
          </a:p>
        </p:txBody>
      </p:sp>
      <p:sp>
        <p:nvSpPr>
          <p:cNvPr id="19466" name="AutoShape 31"/>
          <p:cNvSpPr>
            <a:spLocks noChangeArrowheads="1"/>
          </p:cNvSpPr>
          <p:nvPr/>
        </p:nvSpPr>
        <p:spPr bwMode="auto">
          <a:xfrm>
            <a:off x="6588125" y="5516563"/>
            <a:ext cx="2087563" cy="1081087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600" b="1">
                <a:solidFill>
                  <a:srgbClr val="0000FF"/>
                </a:solidFill>
                <a:latin typeface="Calibri" pitchFamily="34" charset="0"/>
              </a:rPr>
              <a:t>ГРУПОВЕ</a:t>
            </a:r>
          </a:p>
          <a:p>
            <a:pPr algn="ctr">
              <a:spcAft>
                <a:spcPts val="1000"/>
              </a:spcAft>
            </a:pPr>
            <a:r>
              <a:rPr lang="uk-UA" sz="1600" b="1">
                <a:solidFill>
                  <a:srgbClr val="0000FF"/>
                </a:solidFill>
                <a:latin typeface="Calibri" pitchFamily="34" charset="0"/>
              </a:rPr>
              <a:t>КЕРІВНИЦТВО</a:t>
            </a:r>
          </a:p>
          <a:p>
            <a:pPr algn="ctr">
              <a:spcAft>
                <a:spcPts val="1000"/>
              </a:spcAft>
            </a:pPr>
            <a:r>
              <a:rPr lang="uk-UA" sz="1600" b="1">
                <a:solidFill>
                  <a:srgbClr val="0000FF"/>
                </a:solidFill>
                <a:latin typeface="Calibri" pitchFamily="34" charset="0"/>
              </a:rPr>
              <a:t>ЧИТАННЯМ</a:t>
            </a:r>
          </a:p>
          <a:p>
            <a:pPr algn="ctr">
              <a:spcAft>
                <a:spcPts val="1000"/>
              </a:spcAft>
            </a:pPr>
            <a:endParaRPr lang="ru-RU">
              <a:latin typeface="Cambria" pitchFamily="18" charset="0"/>
            </a:endParaRPr>
          </a:p>
        </p:txBody>
      </p:sp>
      <p:sp>
        <p:nvSpPr>
          <p:cNvPr id="58" name="Стрелка вниз 57"/>
          <p:cNvSpPr/>
          <p:nvPr/>
        </p:nvSpPr>
        <p:spPr>
          <a:xfrm>
            <a:off x="4140200" y="3933825"/>
            <a:ext cx="576263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>
            <a:off x="4284663" y="4941888"/>
            <a:ext cx="431800" cy="287337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>
            <a:off x="5435600" y="3357563"/>
            <a:ext cx="1081088" cy="431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 rot="10800000">
            <a:off x="2268538" y="3357563"/>
            <a:ext cx="863600" cy="431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Стрелка вниз 62"/>
          <p:cNvSpPr/>
          <p:nvPr/>
        </p:nvSpPr>
        <p:spPr>
          <a:xfrm>
            <a:off x="6300788" y="5013325"/>
            <a:ext cx="503237" cy="360363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>
            <a:off x="2195513" y="4941888"/>
            <a:ext cx="576262" cy="431800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Стрелка вниз 64"/>
          <p:cNvSpPr/>
          <p:nvPr/>
        </p:nvSpPr>
        <p:spPr>
          <a:xfrm rot="10800000">
            <a:off x="4067175" y="2420938"/>
            <a:ext cx="576263" cy="5032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6" name="Стрелка вправо 65"/>
          <p:cNvSpPr/>
          <p:nvPr/>
        </p:nvSpPr>
        <p:spPr>
          <a:xfrm>
            <a:off x="5508625" y="1268413"/>
            <a:ext cx="504825" cy="360362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Стрелка вправо 66"/>
          <p:cNvSpPr/>
          <p:nvPr/>
        </p:nvSpPr>
        <p:spPr>
          <a:xfrm rot="10800000">
            <a:off x="2555875" y="1196975"/>
            <a:ext cx="576263" cy="43497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1756944" cy="1707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7" name="Picture 2" descr="C:\Users\07\Desktop\на диск\фото библиотеки\IMG_3230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131681" y="1124744"/>
            <a:ext cx="2016939" cy="1511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483" name="Group 56"/>
          <p:cNvGrpSpPr>
            <a:grpSpLocks/>
          </p:cNvGrpSpPr>
          <p:nvPr/>
        </p:nvGrpSpPr>
        <p:grpSpPr bwMode="auto">
          <a:xfrm rot="-3273777">
            <a:off x="-1046163" y="1574801"/>
            <a:ext cx="3571875" cy="685800"/>
            <a:chOff x="806" y="1125"/>
            <a:chExt cx="2304" cy="432"/>
          </a:xfrm>
        </p:grpSpPr>
        <p:grpSp>
          <p:nvGrpSpPr>
            <p:cNvPr id="20537" name="Group 48"/>
            <p:cNvGrpSpPr>
              <a:grpSpLocks/>
            </p:cNvGrpSpPr>
            <p:nvPr/>
          </p:nvGrpSpPr>
          <p:grpSpPr bwMode="auto">
            <a:xfrm>
              <a:off x="806" y="1125"/>
              <a:ext cx="2304" cy="432"/>
              <a:chOff x="801" y="1125"/>
              <a:chExt cx="2304" cy="432"/>
            </a:xfrm>
          </p:grpSpPr>
          <p:sp>
            <p:nvSpPr>
              <p:cNvPr id="20539" name="Oval 4"/>
              <p:cNvSpPr>
                <a:spLocks noChangeArrowheads="1"/>
              </p:cNvSpPr>
              <p:nvPr/>
            </p:nvSpPr>
            <p:spPr bwMode="gray">
              <a:xfrm rot="-2492218">
                <a:off x="802" y="1133"/>
                <a:ext cx="2297" cy="3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4CCAE8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40" name="Oval 5"/>
              <p:cNvSpPr>
                <a:spLocks noChangeArrowheads="1"/>
              </p:cNvSpPr>
              <p:nvPr/>
            </p:nvSpPr>
            <p:spPr bwMode="gray">
              <a:xfrm rot="-2492218">
                <a:off x="801" y="1179"/>
                <a:ext cx="2304" cy="37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41" name="Oval 6"/>
              <p:cNvSpPr>
                <a:spLocks noChangeArrowheads="1"/>
              </p:cNvSpPr>
              <p:nvPr/>
            </p:nvSpPr>
            <p:spPr bwMode="gray">
              <a:xfrm rot="-2492218">
                <a:off x="844" y="1125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296D7E"/>
                  </a:gs>
                  <a:gs pos="50000">
                    <a:srgbClr val="4CCAE8"/>
                  </a:gs>
                  <a:gs pos="100000">
                    <a:srgbClr val="296D7E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42" name="Oval 7"/>
              <p:cNvSpPr>
                <a:spLocks noChangeArrowheads="1"/>
              </p:cNvSpPr>
              <p:nvPr/>
            </p:nvSpPr>
            <p:spPr bwMode="gray">
              <a:xfrm rot="-2492218">
                <a:off x="839" y="1170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308093"/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</p:grpSp>
        <p:sp>
          <p:nvSpPr>
            <p:cNvPr id="20538" name="Text Box 8"/>
            <p:cNvSpPr txBox="1">
              <a:spLocks noChangeArrowheads="1"/>
            </p:cNvSpPr>
            <p:nvPr/>
          </p:nvSpPr>
          <p:spPr bwMode="gray">
            <a:xfrm rot="-2421758">
              <a:off x="1607" y="1185"/>
              <a:ext cx="841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000" b="1">
                  <a:solidFill>
                    <a:srgbClr val="FFFFFF"/>
                  </a:solidFill>
                  <a:latin typeface="Cambria" pitchFamily="18" charset="0"/>
                </a:rPr>
                <a:t>ВЧИТЕЛІ</a:t>
              </a:r>
              <a:endParaRPr lang="en-US" sz="2000" b="1">
                <a:solidFill>
                  <a:srgbClr val="FFFFFF"/>
                </a:solidFill>
                <a:latin typeface="Perpetua"/>
              </a:endParaRPr>
            </a:p>
          </p:txBody>
        </p:sp>
      </p:grpSp>
      <p:grpSp>
        <p:nvGrpSpPr>
          <p:cNvPr id="20484" name="Group 50"/>
          <p:cNvGrpSpPr>
            <a:grpSpLocks/>
          </p:cNvGrpSpPr>
          <p:nvPr/>
        </p:nvGrpSpPr>
        <p:grpSpPr bwMode="auto">
          <a:xfrm rot="-1765315">
            <a:off x="1162050" y="1519238"/>
            <a:ext cx="3816350" cy="606425"/>
            <a:chOff x="1724" y="1634"/>
            <a:chExt cx="2404" cy="382"/>
          </a:xfrm>
        </p:grpSpPr>
        <p:grpSp>
          <p:nvGrpSpPr>
            <p:cNvPr id="20531" name="Group 49"/>
            <p:cNvGrpSpPr>
              <a:grpSpLocks/>
            </p:cNvGrpSpPr>
            <p:nvPr/>
          </p:nvGrpSpPr>
          <p:grpSpPr bwMode="auto">
            <a:xfrm>
              <a:off x="1724" y="1634"/>
              <a:ext cx="2404" cy="382"/>
              <a:chOff x="1724" y="1634"/>
              <a:chExt cx="2404" cy="382"/>
            </a:xfrm>
          </p:grpSpPr>
          <p:sp>
            <p:nvSpPr>
              <p:cNvPr id="20533" name="Oval 10"/>
              <p:cNvSpPr>
                <a:spLocks noChangeArrowheads="1"/>
              </p:cNvSpPr>
              <p:nvPr/>
            </p:nvSpPr>
            <p:spPr bwMode="gray">
              <a:xfrm rot="-1786701">
                <a:off x="1724" y="1634"/>
                <a:ext cx="2393" cy="3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B296F2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34" name="Oval 11"/>
              <p:cNvSpPr>
                <a:spLocks noChangeArrowheads="1"/>
              </p:cNvSpPr>
              <p:nvPr/>
            </p:nvSpPr>
            <p:spPr bwMode="gray">
              <a:xfrm rot="-1786701">
                <a:off x="1728" y="1638"/>
                <a:ext cx="2400" cy="378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35" name="Oval 12"/>
              <p:cNvSpPr>
                <a:spLocks noChangeArrowheads="1"/>
              </p:cNvSpPr>
              <p:nvPr/>
            </p:nvSpPr>
            <p:spPr bwMode="gray">
              <a:xfrm rot="-1786701">
                <a:off x="1728" y="1659"/>
                <a:ext cx="2348" cy="328"/>
              </a:xfrm>
              <a:prstGeom prst="ellipse">
                <a:avLst/>
              </a:prstGeom>
              <a:gradFill rotWithShape="1">
                <a:gsLst>
                  <a:gs pos="0">
                    <a:srgbClr val="605183"/>
                  </a:gs>
                  <a:gs pos="50000">
                    <a:srgbClr val="B296F2"/>
                  </a:gs>
                  <a:gs pos="100000">
                    <a:srgbClr val="60518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36" name="Oval 13"/>
              <p:cNvSpPr>
                <a:spLocks noChangeArrowheads="1"/>
              </p:cNvSpPr>
              <p:nvPr/>
            </p:nvSpPr>
            <p:spPr bwMode="gray">
              <a:xfrm rot="-1786701">
                <a:off x="1766" y="1660"/>
                <a:ext cx="2348" cy="328"/>
              </a:xfrm>
              <a:prstGeom prst="ellipse">
                <a:avLst/>
              </a:prstGeom>
              <a:gradFill rotWithShape="1">
                <a:gsLst>
                  <a:gs pos="0">
                    <a:srgbClr val="715F9A"/>
                  </a:gs>
                  <a:gs pos="100000">
                    <a:srgbClr val="B296F2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</p:grpSp>
        <p:sp>
          <p:nvSpPr>
            <p:cNvPr id="20532" name="Text Box 29"/>
            <p:cNvSpPr txBox="1">
              <a:spLocks noChangeArrowheads="1"/>
            </p:cNvSpPr>
            <p:nvPr/>
          </p:nvSpPr>
          <p:spPr bwMode="gray">
            <a:xfrm rot="-1817529">
              <a:off x="2637" y="1745"/>
              <a:ext cx="489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000" b="1">
                  <a:solidFill>
                    <a:srgbClr val="FFFFFF"/>
                  </a:solidFill>
                  <a:latin typeface="Cambria" pitchFamily="18" charset="0"/>
                </a:rPr>
                <a:t>УЧНІ</a:t>
              </a:r>
              <a:endParaRPr lang="en-US" sz="2000" b="1">
                <a:solidFill>
                  <a:srgbClr val="FFFFFF"/>
                </a:solidFill>
                <a:latin typeface="Perpetua"/>
              </a:endParaRPr>
            </a:p>
          </p:txBody>
        </p:sp>
      </p:grpSp>
      <p:grpSp>
        <p:nvGrpSpPr>
          <p:cNvPr id="20485" name="Group 78"/>
          <p:cNvGrpSpPr>
            <a:grpSpLocks/>
          </p:cNvGrpSpPr>
          <p:nvPr/>
        </p:nvGrpSpPr>
        <p:grpSpPr bwMode="auto">
          <a:xfrm>
            <a:off x="0" y="3284538"/>
            <a:ext cx="3635375" cy="3573462"/>
            <a:chOff x="960" y="2352"/>
            <a:chExt cx="1584" cy="1632"/>
          </a:xfrm>
        </p:grpSpPr>
        <p:grpSp>
          <p:nvGrpSpPr>
            <p:cNvPr id="20520" name="Group 45"/>
            <p:cNvGrpSpPr>
              <a:grpSpLocks/>
            </p:cNvGrpSpPr>
            <p:nvPr/>
          </p:nvGrpSpPr>
          <p:grpSpPr bwMode="auto">
            <a:xfrm>
              <a:off x="960" y="2352"/>
              <a:ext cx="1584" cy="1632"/>
              <a:chOff x="480" y="2208"/>
              <a:chExt cx="1584" cy="1632"/>
            </a:xfrm>
          </p:grpSpPr>
          <p:sp>
            <p:nvSpPr>
              <p:cNvPr id="20522" name="Oval 35"/>
              <p:cNvSpPr>
                <a:spLocks noChangeArrowheads="1"/>
              </p:cNvSpPr>
              <p:nvPr/>
            </p:nvSpPr>
            <p:spPr bwMode="gray">
              <a:xfrm>
                <a:off x="480" y="2208"/>
                <a:ext cx="1584" cy="1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4CCAE8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23" name="Oval 36"/>
              <p:cNvSpPr>
                <a:spLocks noChangeArrowheads="1"/>
              </p:cNvSpPr>
              <p:nvPr/>
            </p:nvSpPr>
            <p:spPr bwMode="gray">
              <a:xfrm>
                <a:off x="480" y="2208"/>
                <a:ext cx="1584" cy="1632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24" name="Oval 37"/>
              <p:cNvSpPr>
                <a:spLocks noChangeArrowheads="1"/>
              </p:cNvSpPr>
              <p:nvPr/>
            </p:nvSpPr>
            <p:spPr bwMode="gray">
              <a:xfrm>
                <a:off x="583" y="2314"/>
                <a:ext cx="1378" cy="1420"/>
              </a:xfrm>
              <a:prstGeom prst="ellipse">
                <a:avLst/>
              </a:prstGeom>
              <a:gradFill rotWithShape="1">
                <a:gsLst>
                  <a:gs pos="0">
                    <a:srgbClr val="296D7E"/>
                  </a:gs>
                  <a:gs pos="50000">
                    <a:srgbClr val="4CCAE8"/>
                  </a:gs>
                  <a:gs pos="100000">
                    <a:srgbClr val="296D7E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25" name="Oval 38"/>
              <p:cNvSpPr>
                <a:spLocks noChangeArrowheads="1"/>
              </p:cNvSpPr>
              <p:nvPr/>
            </p:nvSpPr>
            <p:spPr bwMode="gray">
              <a:xfrm>
                <a:off x="576" y="2304"/>
                <a:ext cx="1376" cy="1420"/>
              </a:xfrm>
              <a:prstGeom prst="ellipse">
                <a:avLst/>
              </a:prstGeom>
              <a:gradFill rotWithShape="1">
                <a:gsLst>
                  <a:gs pos="0">
                    <a:srgbClr val="308093"/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26" name="Oval 39"/>
              <p:cNvSpPr>
                <a:spLocks noChangeArrowheads="1"/>
              </p:cNvSpPr>
              <p:nvPr/>
            </p:nvSpPr>
            <p:spPr bwMode="gray">
              <a:xfrm>
                <a:off x="658" y="2386"/>
                <a:ext cx="1239" cy="1276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27" name="Oval 40"/>
              <p:cNvSpPr>
                <a:spLocks noChangeArrowheads="1"/>
              </p:cNvSpPr>
              <p:nvPr/>
            </p:nvSpPr>
            <p:spPr bwMode="gray">
              <a:xfrm>
                <a:off x="678" y="2407"/>
                <a:ext cx="1200" cy="1236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28" name="Oval 41"/>
              <p:cNvSpPr>
                <a:spLocks noChangeArrowheads="1"/>
              </p:cNvSpPr>
              <p:nvPr/>
            </p:nvSpPr>
            <p:spPr bwMode="gray">
              <a:xfrm>
                <a:off x="693" y="2414"/>
                <a:ext cx="1171" cy="120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29" name="Oval 42"/>
              <p:cNvSpPr>
                <a:spLocks noChangeArrowheads="1"/>
              </p:cNvSpPr>
              <p:nvPr/>
            </p:nvSpPr>
            <p:spPr bwMode="gray">
              <a:xfrm>
                <a:off x="706" y="2426"/>
                <a:ext cx="1114" cy="1126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30" name="Oval 43"/>
              <p:cNvSpPr>
                <a:spLocks noChangeArrowheads="1"/>
              </p:cNvSpPr>
              <p:nvPr/>
            </p:nvSpPr>
            <p:spPr bwMode="gray">
              <a:xfrm>
                <a:off x="770" y="2458"/>
                <a:ext cx="991" cy="9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mbria" pitchFamily="18" charset="0"/>
                </a:endParaRPr>
              </a:p>
            </p:txBody>
          </p:sp>
        </p:grpSp>
        <p:sp>
          <p:nvSpPr>
            <p:cNvPr id="20521" name="Text Box 44"/>
            <p:cNvSpPr txBox="1">
              <a:spLocks noChangeArrowheads="1"/>
            </p:cNvSpPr>
            <p:nvPr/>
          </p:nvSpPr>
          <p:spPr bwMode="gray">
            <a:xfrm>
              <a:off x="1352" y="2615"/>
              <a:ext cx="757" cy="3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000" b="1">
                  <a:solidFill>
                    <a:srgbClr val="000000"/>
                  </a:solidFill>
                  <a:latin typeface="Cambria" pitchFamily="18" charset="0"/>
                </a:rPr>
                <a:t>ШКІЛЬНА </a:t>
              </a:r>
            </a:p>
            <a:p>
              <a:r>
                <a:rPr lang="uk-UA" sz="2000" b="1">
                  <a:solidFill>
                    <a:srgbClr val="000000"/>
                  </a:solidFill>
                  <a:latin typeface="Cambria" pitchFamily="18" charset="0"/>
                </a:rPr>
                <a:t>БІБЛІОТЕКА</a:t>
              </a:r>
              <a:endParaRPr lang="en-US" sz="2000" b="1">
                <a:solidFill>
                  <a:srgbClr val="000000"/>
                </a:solidFill>
                <a:latin typeface="Perpetua"/>
              </a:endParaRPr>
            </a:p>
          </p:txBody>
        </p:sp>
      </p:grpSp>
      <p:grpSp>
        <p:nvGrpSpPr>
          <p:cNvPr id="20486" name="Group 57"/>
          <p:cNvGrpSpPr>
            <a:grpSpLocks/>
          </p:cNvGrpSpPr>
          <p:nvPr/>
        </p:nvGrpSpPr>
        <p:grpSpPr bwMode="auto">
          <a:xfrm rot="361748">
            <a:off x="2579688" y="2324100"/>
            <a:ext cx="3683000" cy="647700"/>
            <a:chOff x="1225" y="1200"/>
            <a:chExt cx="2320" cy="408"/>
          </a:xfrm>
        </p:grpSpPr>
        <p:grpSp>
          <p:nvGrpSpPr>
            <p:cNvPr id="20514" name="Group 58"/>
            <p:cNvGrpSpPr>
              <a:grpSpLocks/>
            </p:cNvGrpSpPr>
            <p:nvPr/>
          </p:nvGrpSpPr>
          <p:grpSpPr bwMode="auto">
            <a:xfrm>
              <a:off x="1225" y="1200"/>
              <a:ext cx="2320" cy="408"/>
              <a:chOff x="1220" y="1200"/>
              <a:chExt cx="2320" cy="408"/>
            </a:xfrm>
          </p:grpSpPr>
          <p:sp>
            <p:nvSpPr>
              <p:cNvPr id="20516" name="Oval 59"/>
              <p:cNvSpPr>
                <a:spLocks noChangeArrowheads="1"/>
              </p:cNvSpPr>
              <p:nvPr/>
            </p:nvSpPr>
            <p:spPr bwMode="gray">
              <a:xfrm rot="-2492218">
                <a:off x="1243" y="1200"/>
                <a:ext cx="2297" cy="3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4CCAE8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17" name="Oval 60"/>
              <p:cNvSpPr>
                <a:spLocks noChangeArrowheads="1"/>
              </p:cNvSpPr>
              <p:nvPr/>
            </p:nvSpPr>
            <p:spPr bwMode="gray">
              <a:xfrm rot="-2492218">
                <a:off x="1220" y="1230"/>
                <a:ext cx="2304" cy="37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18" name="Oval 61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296D7E"/>
                  </a:gs>
                  <a:gs pos="50000">
                    <a:srgbClr val="4CCAE8"/>
                  </a:gs>
                  <a:gs pos="100000">
                    <a:srgbClr val="296D7E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19" name="Oval 62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308093"/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</p:grpSp>
        <p:sp>
          <p:nvSpPr>
            <p:cNvPr id="20515" name="Text Box 63"/>
            <p:cNvSpPr txBox="1">
              <a:spLocks noChangeArrowheads="1"/>
            </p:cNvSpPr>
            <p:nvPr/>
          </p:nvSpPr>
          <p:spPr bwMode="gray">
            <a:xfrm rot="-2421758">
              <a:off x="2007" y="1274"/>
              <a:ext cx="76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000" b="1">
                  <a:solidFill>
                    <a:srgbClr val="FFFFFF"/>
                  </a:solidFill>
                  <a:latin typeface="Cambria" pitchFamily="18" charset="0"/>
                </a:rPr>
                <a:t>БАТЬКИ</a:t>
              </a:r>
              <a:endParaRPr lang="en-US" sz="2000" b="1">
                <a:solidFill>
                  <a:srgbClr val="FFFFFF"/>
                </a:solidFill>
                <a:latin typeface="Perpetua"/>
              </a:endParaRPr>
            </a:p>
          </p:txBody>
        </p:sp>
      </p:grpSp>
      <p:grpSp>
        <p:nvGrpSpPr>
          <p:cNvPr id="20487" name="Group 64"/>
          <p:cNvGrpSpPr>
            <a:grpSpLocks/>
          </p:cNvGrpSpPr>
          <p:nvPr/>
        </p:nvGrpSpPr>
        <p:grpSpPr bwMode="auto">
          <a:xfrm rot="406893">
            <a:off x="3487738" y="3549650"/>
            <a:ext cx="3824287" cy="641350"/>
            <a:chOff x="1719" y="1612"/>
            <a:chExt cx="2409" cy="404"/>
          </a:xfrm>
        </p:grpSpPr>
        <p:grpSp>
          <p:nvGrpSpPr>
            <p:cNvPr id="20508" name="Group 65"/>
            <p:cNvGrpSpPr>
              <a:grpSpLocks/>
            </p:cNvGrpSpPr>
            <p:nvPr/>
          </p:nvGrpSpPr>
          <p:grpSpPr bwMode="auto">
            <a:xfrm>
              <a:off x="1719" y="1612"/>
              <a:ext cx="2409" cy="404"/>
              <a:chOff x="1719" y="1612"/>
              <a:chExt cx="2409" cy="404"/>
            </a:xfrm>
          </p:grpSpPr>
          <p:sp>
            <p:nvSpPr>
              <p:cNvPr id="20510" name="Oval 66"/>
              <p:cNvSpPr>
                <a:spLocks noChangeArrowheads="1"/>
              </p:cNvSpPr>
              <p:nvPr/>
            </p:nvSpPr>
            <p:spPr bwMode="gray">
              <a:xfrm rot="-1786701">
                <a:off x="1724" y="1634"/>
                <a:ext cx="2393" cy="3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B296F2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11" name="Oval 67"/>
              <p:cNvSpPr>
                <a:spLocks noChangeArrowheads="1"/>
              </p:cNvSpPr>
              <p:nvPr/>
            </p:nvSpPr>
            <p:spPr bwMode="gray">
              <a:xfrm rot="-1786701">
                <a:off x="1728" y="1638"/>
                <a:ext cx="2400" cy="378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12" name="Oval 68"/>
              <p:cNvSpPr>
                <a:spLocks noChangeArrowheads="1"/>
              </p:cNvSpPr>
              <p:nvPr/>
            </p:nvSpPr>
            <p:spPr bwMode="gray">
              <a:xfrm rot="-1786701">
                <a:off x="1728" y="1659"/>
                <a:ext cx="2348" cy="328"/>
              </a:xfrm>
              <a:prstGeom prst="ellipse">
                <a:avLst/>
              </a:prstGeom>
              <a:gradFill rotWithShape="1">
                <a:gsLst>
                  <a:gs pos="0">
                    <a:srgbClr val="605183"/>
                  </a:gs>
                  <a:gs pos="50000">
                    <a:srgbClr val="B296F2"/>
                  </a:gs>
                  <a:gs pos="100000">
                    <a:srgbClr val="60518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13" name="Oval 69"/>
              <p:cNvSpPr>
                <a:spLocks noChangeArrowheads="1"/>
              </p:cNvSpPr>
              <p:nvPr/>
            </p:nvSpPr>
            <p:spPr bwMode="gray">
              <a:xfrm rot="-1786701">
                <a:off x="1719" y="1612"/>
                <a:ext cx="2348" cy="328"/>
              </a:xfrm>
              <a:prstGeom prst="ellipse">
                <a:avLst/>
              </a:prstGeom>
              <a:gradFill rotWithShape="1">
                <a:gsLst>
                  <a:gs pos="0">
                    <a:srgbClr val="715F9A"/>
                  </a:gs>
                  <a:gs pos="100000">
                    <a:srgbClr val="B296F2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</p:grpSp>
        <p:sp>
          <p:nvSpPr>
            <p:cNvPr id="20509" name="Text Box 70"/>
            <p:cNvSpPr txBox="1">
              <a:spLocks noChangeArrowheads="1"/>
            </p:cNvSpPr>
            <p:nvPr/>
          </p:nvSpPr>
          <p:spPr bwMode="gray">
            <a:xfrm rot="-1817529">
              <a:off x="1975" y="1758"/>
              <a:ext cx="181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000" b="1">
                  <a:solidFill>
                    <a:srgbClr val="FFFFFF"/>
                  </a:solidFill>
                  <a:latin typeface="Cambria" pitchFamily="18" charset="0"/>
                </a:rPr>
                <a:t>ДИТЯЧА БІБЛІОТЕКА</a:t>
              </a:r>
              <a:endParaRPr lang="en-US" sz="2000" b="1">
                <a:solidFill>
                  <a:srgbClr val="FFFFFF"/>
                </a:solidFill>
                <a:latin typeface="Perpetua"/>
              </a:endParaRPr>
            </a:p>
          </p:txBody>
        </p:sp>
      </p:grpSp>
      <p:grpSp>
        <p:nvGrpSpPr>
          <p:cNvPr id="20488" name="Group 57"/>
          <p:cNvGrpSpPr>
            <a:grpSpLocks/>
          </p:cNvGrpSpPr>
          <p:nvPr/>
        </p:nvGrpSpPr>
        <p:grpSpPr bwMode="auto">
          <a:xfrm rot="2137355">
            <a:off x="3756025" y="4781550"/>
            <a:ext cx="3683000" cy="647700"/>
            <a:chOff x="1225" y="1200"/>
            <a:chExt cx="2320" cy="408"/>
          </a:xfrm>
        </p:grpSpPr>
        <p:grpSp>
          <p:nvGrpSpPr>
            <p:cNvPr id="20502" name="Group 58"/>
            <p:cNvGrpSpPr>
              <a:grpSpLocks/>
            </p:cNvGrpSpPr>
            <p:nvPr/>
          </p:nvGrpSpPr>
          <p:grpSpPr bwMode="auto">
            <a:xfrm>
              <a:off x="1225" y="1200"/>
              <a:ext cx="2320" cy="408"/>
              <a:chOff x="1220" y="1200"/>
              <a:chExt cx="2320" cy="408"/>
            </a:xfrm>
          </p:grpSpPr>
          <p:sp>
            <p:nvSpPr>
              <p:cNvPr id="20504" name="Oval 59"/>
              <p:cNvSpPr>
                <a:spLocks noChangeArrowheads="1"/>
              </p:cNvSpPr>
              <p:nvPr/>
            </p:nvSpPr>
            <p:spPr bwMode="gray">
              <a:xfrm rot="-2492218">
                <a:off x="1243" y="1200"/>
                <a:ext cx="2297" cy="3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4CCAE8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05" name="Oval 60"/>
              <p:cNvSpPr>
                <a:spLocks noChangeArrowheads="1"/>
              </p:cNvSpPr>
              <p:nvPr/>
            </p:nvSpPr>
            <p:spPr bwMode="gray">
              <a:xfrm rot="-2492218">
                <a:off x="1220" y="1230"/>
                <a:ext cx="2304" cy="37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06" name="Oval 61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296D7E"/>
                  </a:gs>
                  <a:gs pos="50000">
                    <a:srgbClr val="4CCAE8"/>
                  </a:gs>
                  <a:gs pos="100000">
                    <a:srgbClr val="296D7E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07" name="Oval 62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308093"/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</p:grpSp>
        <p:sp>
          <p:nvSpPr>
            <p:cNvPr id="20503" name="Text Box 63"/>
            <p:cNvSpPr txBox="1">
              <a:spLocks noChangeArrowheads="1"/>
            </p:cNvSpPr>
            <p:nvPr/>
          </p:nvSpPr>
          <p:spPr bwMode="gray">
            <a:xfrm rot="-2421758">
              <a:off x="1636" y="1274"/>
              <a:ext cx="1507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000" b="1">
                  <a:solidFill>
                    <a:srgbClr val="FFFFFF"/>
                  </a:solidFill>
                  <a:latin typeface="Cambria" pitchFamily="18" charset="0"/>
                </a:rPr>
                <a:t>ІНШІ БІБЛІОТЕКИ</a:t>
              </a:r>
              <a:endParaRPr lang="en-US" sz="2000" b="1">
                <a:solidFill>
                  <a:srgbClr val="FFFFFF"/>
                </a:solidFill>
                <a:latin typeface="Perpetua"/>
              </a:endParaRPr>
            </a:p>
          </p:txBody>
        </p:sp>
      </p:grpSp>
      <p:pic>
        <p:nvPicPr>
          <p:cNvPr id="12298" name="Picture 3" descr="C:\Users\07\Desktop\диск 2\библиотечные уроки\фото бибуроков\сканирование0018.jpg"/>
          <p:cNvPicPr>
            <a:picLocks noChangeAspect="1" noChangeArrowheads="1"/>
          </p:cNvPicPr>
          <p:nvPr/>
        </p:nvPicPr>
        <p:blipFill>
          <a:blip r:embed="rId4" cstate="print"/>
          <a:srcRect t="22050" r="36615"/>
          <a:stretch>
            <a:fillRect/>
          </a:stretch>
        </p:blipFill>
        <p:spPr bwMode="auto">
          <a:xfrm>
            <a:off x="7308304" y="5516563"/>
            <a:ext cx="1647825" cy="134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491" name="Group 50"/>
          <p:cNvGrpSpPr>
            <a:grpSpLocks/>
          </p:cNvGrpSpPr>
          <p:nvPr/>
        </p:nvGrpSpPr>
        <p:grpSpPr bwMode="auto">
          <a:xfrm rot="2208471">
            <a:off x="3581400" y="5951538"/>
            <a:ext cx="3816350" cy="606425"/>
            <a:chOff x="1724" y="1634"/>
            <a:chExt cx="2404" cy="382"/>
          </a:xfrm>
        </p:grpSpPr>
        <p:grpSp>
          <p:nvGrpSpPr>
            <p:cNvPr id="20496" name="Group 49"/>
            <p:cNvGrpSpPr>
              <a:grpSpLocks/>
            </p:cNvGrpSpPr>
            <p:nvPr/>
          </p:nvGrpSpPr>
          <p:grpSpPr bwMode="auto">
            <a:xfrm>
              <a:off x="1724" y="1634"/>
              <a:ext cx="2404" cy="382"/>
              <a:chOff x="1724" y="1634"/>
              <a:chExt cx="2404" cy="382"/>
            </a:xfrm>
          </p:grpSpPr>
          <p:sp>
            <p:nvSpPr>
              <p:cNvPr id="20498" name="Oval 10"/>
              <p:cNvSpPr>
                <a:spLocks noChangeArrowheads="1"/>
              </p:cNvSpPr>
              <p:nvPr/>
            </p:nvSpPr>
            <p:spPr bwMode="gray">
              <a:xfrm rot="-1786701">
                <a:off x="1724" y="1634"/>
                <a:ext cx="2393" cy="3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B296F2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499" name="Oval 11"/>
              <p:cNvSpPr>
                <a:spLocks noChangeArrowheads="1"/>
              </p:cNvSpPr>
              <p:nvPr/>
            </p:nvSpPr>
            <p:spPr bwMode="gray">
              <a:xfrm rot="-1786701">
                <a:off x="1728" y="1638"/>
                <a:ext cx="2400" cy="378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00" name="Oval 12"/>
              <p:cNvSpPr>
                <a:spLocks noChangeArrowheads="1"/>
              </p:cNvSpPr>
              <p:nvPr/>
            </p:nvSpPr>
            <p:spPr bwMode="gray">
              <a:xfrm rot="-1786701">
                <a:off x="1728" y="1659"/>
                <a:ext cx="2348" cy="328"/>
              </a:xfrm>
              <a:prstGeom prst="ellipse">
                <a:avLst/>
              </a:prstGeom>
              <a:gradFill rotWithShape="1">
                <a:gsLst>
                  <a:gs pos="0">
                    <a:srgbClr val="605183"/>
                  </a:gs>
                  <a:gs pos="50000">
                    <a:srgbClr val="B296F2"/>
                  </a:gs>
                  <a:gs pos="100000">
                    <a:srgbClr val="60518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  <p:sp>
            <p:nvSpPr>
              <p:cNvPr id="20501" name="Oval 13"/>
              <p:cNvSpPr>
                <a:spLocks noChangeArrowheads="1"/>
              </p:cNvSpPr>
              <p:nvPr/>
            </p:nvSpPr>
            <p:spPr bwMode="gray">
              <a:xfrm rot="-1786701">
                <a:off x="1746" y="1677"/>
                <a:ext cx="2348" cy="328"/>
              </a:xfrm>
              <a:prstGeom prst="ellipse">
                <a:avLst/>
              </a:prstGeom>
              <a:gradFill rotWithShape="1">
                <a:gsLst>
                  <a:gs pos="0">
                    <a:srgbClr val="715F9A"/>
                  </a:gs>
                  <a:gs pos="100000">
                    <a:srgbClr val="B296F2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mbria" pitchFamily="18" charset="0"/>
                </a:endParaRPr>
              </a:p>
            </p:txBody>
          </p:sp>
        </p:grpSp>
        <p:sp>
          <p:nvSpPr>
            <p:cNvPr id="20497" name="Text Box 29"/>
            <p:cNvSpPr txBox="1">
              <a:spLocks noChangeArrowheads="1"/>
            </p:cNvSpPr>
            <p:nvPr/>
          </p:nvSpPr>
          <p:spPr bwMode="gray">
            <a:xfrm rot="-1817529">
              <a:off x="2576" y="1745"/>
              <a:ext cx="611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000" b="1">
                  <a:solidFill>
                    <a:srgbClr val="FFFFFF"/>
                  </a:solidFill>
                  <a:latin typeface="Cambria" pitchFamily="18" charset="0"/>
                </a:rPr>
                <a:t>ЦДЮТ</a:t>
              </a:r>
              <a:endParaRPr lang="en-US" sz="2000" b="1">
                <a:solidFill>
                  <a:srgbClr val="FFFFFF"/>
                </a:solidFill>
                <a:latin typeface="Perpetua"/>
              </a:endParaRPr>
            </a:p>
          </p:txBody>
        </p:sp>
      </p:grpSp>
      <p:pic>
        <p:nvPicPr>
          <p:cNvPr id="11320" name="Picture 56" descr="C:\Users\07\Desktop\ПРОЕКТ\100CANON\IMG_79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509120"/>
            <a:ext cx="2407816" cy="1805862"/>
          </a:xfrm>
          <a:prstGeom prst="ellipse">
            <a:avLst/>
          </a:prstGeom>
          <a:noFill/>
        </p:spPr>
      </p:pic>
      <p:pic>
        <p:nvPicPr>
          <p:cNvPr id="12302" name="Picture 53" descr="C:\Users\07\Desktop\на диск\старая флешка\городская б-ка\100v1003 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4149080"/>
            <a:ext cx="1624012" cy="130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196752"/>
            <a:ext cx="182420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uk-UA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Координаційна робота</a:t>
            </a:r>
            <a:endParaRPr lang="en-US" sz="36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Picture 2" descr="F:\Найкращий читач району 2014\DSCN16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2636912"/>
            <a:ext cx="1632181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07\Desktop\диск 2\библиотечные уроки\фото бибуроков\IMG_5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557338"/>
            <a:ext cx="175895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>
          <a:xfrm>
            <a:off x="250825" y="260350"/>
            <a:ext cx="8642350" cy="1008063"/>
          </a:xfrm>
        </p:spPr>
        <p:txBody>
          <a:bodyPr/>
          <a:lstStyle/>
          <a:p>
            <a:r>
              <a:rPr lang="uk-UA" b="1" smtClean="0">
                <a:solidFill>
                  <a:srgbClr val="7030A0"/>
                </a:solidFill>
                <a:latin typeface="Arial Black" pitchFamily="34" charset="0"/>
              </a:rPr>
              <a:t>ІНДИВІДУАЛЬНА РОБОТА</a:t>
            </a:r>
            <a:endParaRPr lang="ru-RU" b="1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2205038"/>
            <a:ext cx="5905500" cy="4392612"/>
          </a:xfrm>
        </p:spPr>
        <p:txBody>
          <a:bodyPr>
            <a:normAutofit/>
          </a:bodyPr>
          <a:lstStyle/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 smtClean="0"/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endParaRPr lang="uk-UA" dirty="0" smtClean="0"/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r>
              <a:rPr lang="uk-UA" dirty="0" smtClean="0"/>
              <a:t>Бесіди з читачами</a:t>
            </a:r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endParaRPr lang="uk-UA" dirty="0" smtClean="0"/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r>
              <a:rPr lang="uk-UA" dirty="0" smtClean="0"/>
              <a:t>Індивідуальні списки читання</a:t>
            </a:r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 smtClean="0"/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r>
              <a:rPr lang="uk-UA" dirty="0" smtClean="0"/>
              <a:t>Консультації</a:t>
            </a:r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 smtClean="0"/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r>
              <a:rPr lang="uk-UA" dirty="0" smtClean="0"/>
              <a:t>Виконання бібліографічних довідок</a:t>
            </a:r>
          </a:p>
          <a:p>
            <a:pPr algn="l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21508" name="Рисунок 3" descr="IMG_79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565400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C:\Users\07\Desktop\ПРОЕКТ\100CANON\IMG_7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5092700"/>
            <a:ext cx="12239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C:\Users\07\Desktop\ПРОЕКТ\100CANON\IMG_7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5445125"/>
            <a:ext cx="15113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 descr="C:\Users\07\Desktop\диск 2\библиотечные уроки\фото бибуроков\IMG_2146.jpg"/>
          <p:cNvPicPr>
            <a:picLocks noChangeAspect="1" noChangeArrowheads="1"/>
          </p:cNvPicPr>
          <p:nvPr/>
        </p:nvPicPr>
        <p:blipFill>
          <a:blip r:embed="rId6" cstate="print"/>
          <a:srcRect t="9837" r="1274" b="27557"/>
          <a:stretch>
            <a:fillRect/>
          </a:stretch>
        </p:blipFill>
        <p:spPr bwMode="auto">
          <a:xfrm>
            <a:off x="6011863" y="3357563"/>
            <a:ext cx="28781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" descr="C:\Users\07\Desktop\диск 2\книжные выставки\IMG_57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1628775"/>
            <a:ext cx="16906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" descr="C:\Users\07\Desktop\диск 2\книжные выставки\IMG_57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8038" y="4652963"/>
            <a:ext cx="16637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521</TotalTime>
  <Words>948</Words>
  <Application>Microsoft Office PowerPoint</Application>
  <PresentationFormat>Экран (4:3)</PresentationFormat>
  <Paragraphs>224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Справедливость</vt:lpstr>
      <vt:lpstr>конкурс “ШКІЛЬНА  БІБЛІОТЕКА - 2014”</vt:lpstr>
      <vt:lpstr>Слайд 2</vt:lpstr>
      <vt:lpstr>Така наша бібліотека</vt:lpstr>
      <vt:lpstr>Роль бібліотеки в навчально-освітньому процесі школи</vt:lpstr>
      <vt:lpstr>    Основні завдання шкільної бібліотеки</vt:lpstr>
      <vt:lpstr>Свою діяльність бібліотека здійснює відповідно до плану роботи та керуючись законодавчо-нормативними документами: </vt:lpstr>
      <vt:lpstr>Слайд 7</vt:lpstr>
      <vt:lpstr>Координаційна робота</vt:lpstr>
      <vt:lpstr>ІНДИВІДУАЛЬНА РОБОТА</vt:lpstr>
      <vt:lpstr>БІБЛІОТЕЧНІ УРОКИ</vt:lpstr>
      <vt:lpstr>КНИЖКОВІ ВИСТАВКИ</vt:lpstr>
      <vt:lpstr>МАСОВІ ЗАХОДИ</vt:lpstr>
      <vt:lpstr>Слайд 13</vt:lpstr>
      <vt:lpstr>СУЧАСНА  БІБЛІОТЕКА , ЯК ІНФОРМАЦІЙНИЙ  ЦЕНТР  ШКОЛИ</vt:lpstr>
      <vt:lpstr>Що нас не влаштовує? Чому?</vt:lpstr>
      <vt:lpstr>Слайд 16</vt:lpstr>
      <vt:lpstr>Слайд 17</vt:lpstr>
      <vt:lpstr>Етапи реалізації проекту щодо створення інформаційного центру ШБ</vt:lpstr>
      <vt:lpstr>Етапи реалізації проекту щодо створення інформаційного центру ШБ</vt:lpstr>
      <vt:lpstr>Електронний щоденник роботи  шкільної бібліотеки</vt:lpstr>
      <vt:lpstr>СТОРІНКА “БІБЛІОТЕКА”  НА САЙТІ ШКОЛИ</vt:lpstr>
      <vt:lpstr>Слайд 22</vt:lpstr>
      <vt:lpstr>Етапи реалізації проекту щодо створення інформаційного центру ШБ</vt:lpstr>
      <vt:lpstr>Слайд 24</vt:lpstr>
      <vt:lpstr>     ОЧІКУВАНИЙ РЕЗУЛЬТАТ</vt:lpstr>
      <vt:lpstr>  БІБЛІОТЕЧНО-ІНФОРМАЦІЙНИЙ ЦЕНТР дає можливість  УЧНЯМ :</vt:lpstr>
      <vt:lpstr> БІБЛІОТЕЧНО-ІНФОРМАЦІЙНИЙ ЦЕНТР дає можливість  ВЧИТЕЛЯМ :</vt:lpstr>
      <vt:lpstr>Переваги БІЦ порівняно з сьогоднішньою бібліотекою</vt:lpstr>
      <vt:lpstr>Використані Інтернет-ресурси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“ШКІЛЬНА  БІБЛІОТЕКА - 2014”</dc:title>
  <dc:creator>07</dc:creator>
  <cp:lastModifiedBy>07</cp:lastModifiedBy>
  <cp:revision>55</cp:revision>
  <dcterms:created xsi:type="dcterms:W3CDTF">2013-12-09T18:11:57Z</dcterms:created>
  <dcterms:modified xsi:type="dcterms:W3CDTF">2013-12-11T20:06:03Z</dcterms:modified>
</cp:coreProperties>
</file>